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408" r:id="rId3"/>
    <p:sldId id="410" r:id="rId4"/>
    <p:sldId id="409" r:id="rId5"/>
    <p:sldId id="411" r:id="rId6"/>
    <p:sldId id="349" r:id="rId7"/>
    <p:sldId id="298" r:id="rId8"/>
    <p:sldId id="471" r:id="rId9"/>
    <p:sldId id="308" r:id="rId10"/>
    <p:sldId id="359" r:id="rId11"/>
    <p:sldId id="463" r:id="rId12"/>
    <p:sldId id="466" r:id="rId13"/>
    <p:sldId id="464" r:id="rId14"/>
    <p:sldId id="467" r:id="rId15"/>
    <p:sldId id="465" r:id="rId16"/>
    <p:sldId id="302" r:id="rId17"/>
    <p:sldId id="333" r:id="rId18"/>
    <p:sldId id="334" r:id="rId19"/>
    <p:sldId id="292" r:id="rId20"/>
    <p:sldId id="274" r:id="rId21"/>
    <p:sldId id="293" r:id="rId22"/>
    <p:sldId id="294" r:id="rId23"/>
    <p:sldId id="295" r:id="rId24"/>
    <p:sldId id="296" r:id="rId25"/>
    <p:sldId id="314" r:id="rId26"/>
    <p:sldId id="258" r:id="rId27"/>
    <p:sldId id="261" r:id="rId28"/>
    <p:sldId id="262" r:id="rId29"/>
    <p:sldId id="279" r:id="rId30"/>
    <p:sldId id="318" r:id="rId31"/>
    <p:sldId id="280" r:id="rId32"/>
    <p:sldId id="321" r:id="rId33"/>
    <p:sldId id="345" r:id="rId34"/>
    <p:sldId id="344" r:id="rId35"/>
    <p:sldId id="351" r:id="rId36"/>
    <p:sldId id="362" r:id="rId37"/>
    <p:sldId id="375" r:id="rId38"/>
    <p:sldId id="376" r:id="rId39"/>
    <p:sldId id="412" r:id="rId40"/>
    <p:sldId id="413" r:id="rId41"/>
    <p:sldId id="414" r:id="rId42"/>
    <p:sldId id="419" r:id="rId43"/>
    <p:sldId id="420" r:id="rId44"/>
    <p:sldId id="415" r:id="rId45"/>
    <p:sldId id="417" r:id="rId46"/>
    <p:sldId id="418" r:id="rId47"/>
    <p:sldId id="474" r:id="rId48"/>
    <p:sldId id="377" r:id="rId49"/>
    <p:sldId id="378" r:id="rId50"/>
    <p:sldId id="379" r:id="rId51"/>
    <p:sldId id="380" r:id="rId52"/>
    <p:sldId id="381" r:id="rId53"/>
    <p:sldId id="382" r:id="rId54"/>
    <p:sldId id="386" r:id="rId55"/>
    <p:sldId id="475" r:id="rId56"/>
    <p:sldId id="383" r:id="rId57"/>
    <p:sldId id="387" r:id="rId58"/>
    <p:sldId id="421" r:id="rId59"/>
    <p:sldId id="424" r:id="rId60"/>
    <p:sldId id="426" r:id="rId61"/>
    <p:sldId id="427" r:id="rId62"/>
    <p:sldId id="425" r:id="rId63"/>
    <p:sldId id="423" r:id="rId64"/>
    <p:sldId id="428" r:id="rId65"/>
    <p:sldId id="430" r:id="rId66"/>
    <p:sldId id="429" r:id="rId67"/>
    <p:sldId id="431" r:id="rId68"/>
    <p:sldId id="436" r:id="rId69"/>
    <p:sldId id="437" r:id="rId70"/>
    <p:sldId id="438" r:id="rId71"/>
    <p:sldId id="439" r:id="rId72"/>
    <p:sldId id="459" r:id="rId73"/>
    <p:sldId id="442" r:id="rId74"/>
    <p:sldId id="455" r:id="rId75"/>
    <p:sldId id="441" r:id="rId76"/>
    <p:sldId id="456" r:id="rId77"/>
    <p:sldId id="458" r:id="rId78"/>
    <p:sldId id="446" r:id="rId79"/>
    <p:sldId id="447" r:id="rId80"/>
    <p:sldId id="448" r:id="rId81"/>
    <p:sldId id="449" r:id="rId82"/>
    <p:sldId id="450" r:id="rId83"/>
    <p:sldId id="440" r:id="rId84"/>
    <p:sldId id="443" r:id="rId85"/>
    <p:sldId id="402" r:id="rId86"/>
    <p:sldId id="404" r:id="rId87"/>
    <p:sldId id="363" r:id="rId88"/>
    <p:sldId id="364" r:id="rId89"/>
    <p:sldId id="365" r:id="rId90"/>
    <p:sldId id="366" r:id="rId91"/>
    <p:sldId id="367" r:id="rId92"/>
    <p:sldId id="368" r:id="rId93"/>
    <p:sldId id="369" r:id="rId94"/>
    <p:sldId id="370" r:id="rId95"/>
    <p:sldId id="445" r:id="rId96"/>
    <p:sldId id="432" r:id="rId97"/>
    <p:sldId id="433" r:id="rId98"/>
    <p:sldId id="434" r:id="rId99"/>
    <p:sldId id="435" r:id="rId100"/>
    <p:sldId id="454" r:id="rId101"/>
    <p:sldId id="468" r:id="rId102"/>
    <p:sldId id="469" r:id="rId103"/>
    <p:sldId id="470" r:id="rId104"/>
    <p:sldId id="472" r:id="rId105"/>
    <p:sldId id="451" r:id="rId106"/>
    <p:sldId id="452" r:id="rId107"/>
    <p:sldId id="453" r:id="rId108"/>
    <p:sldId id="473" r:id="rId109"/>
    <p:sldId id="460" r:id="rId110"/>
    <p:sldId id="461" r:id="rId111"/>
    <p:sldId id="462" r:id="rId112"/>
  </p:sldIdLst>
  <p:sldSz cx="9144000" cy="6858000" type="screen4x3"/>
  <p:notesSz cx="6796088" cy="992505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586" autoAdjust="0"/>
  </p:normalViewPr>
  <p:slideViewPr>
    <p:cSldViewPr>
      <p:cViewPr varScale="1">
        <p:scale>
          <a:sx n="101" d="100"/>
          <a:sy n="101" d="100"/>
        </p:scale>
        <p:origin x="-240" y="-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notesMaster" Target="notesMasters/notesMaster1.xml"/><Relationship Id="rId114" Type="http://schemas.openxmlformats.org/officeDocument/2006/relationships/printerSettings" Target="printerSettings/printerSettings1.bin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796088" cy="99250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5988" y="744538"/>
            <a:ext cx="4964112" cy="372110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9450" y="4714875"/>
            <a:ext cx="5437188" cy="4465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9426575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9688" y="9426575"/>
            <a:ext cx="2944812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A72A8A-8A6D-C84C-8B8D-5B7A18CF2D34}" type="slidenum">
              <a:rPr lang="en-GB"/>
              <a:pPr/>
              <a:t>26</a:t>
            </a:fld>
            <a:endParaRPr lang="en-GB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63DFA0-64C2-004C-8AFC-C4742DB3F677}" type="slidenum">
              <a:rPr lang="en-GB"/>
              <a:pPr/>
              <a:t>27</a:t>
            </a:fld>
            <a:endParaRPr lang="en-GB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28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29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30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This is an overview</a:t>
            </a:r>
            <a:r>
              <a:rPr lang="en-US" baseline="0" dirty="0" smtClean="0"/>
              <a:t> of the project and its aims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59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62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This is an overview</a:t>
            </a:r>
            <a:r>
              <a:rPr lang="en-US" baseline="0" dirty="0" smtClean="0"/>
              <a:t> of the project and its aims</a:t>
            </a:r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78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79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80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81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82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This is an overview</a:t>
            </a:r>
            <a:r>
              <a:rPr lang="en-US" baseline="0" dirty="0" smtClean="0"/>
              <a:t> of the project and its aims</a:t>
            </a:r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109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110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111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microsoft.com/office/2007/relationships/hdphoto" Target="../media/hdphoto3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3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microsoft.com/office/2007/relationships/hdphoto" Target="../media/hdphoto4.wdp"/><Relationship Id="rId9" Type="http://schemas.openxmlformats.org/officeDocument/2006/relationships/image" Target="../media/image6.png"/><Relationship Id="rId10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1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microsoft.com/office/2007/relationships/hdphoto" Target="../media/hdphoto7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3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8.png"/><Relationship Id="rId6" Type="http://schemas.microsoft.com/office/2007/relationships/hdphoto" Target="../media/hdphoto7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5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6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7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7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7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7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7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8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7.png"/><Relationship Id="rId13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jpeg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microsoft.com/office/2007/relationships/hdphoto" Target="../media/hdphoto4.wdp"/><Relationship Id="rId10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7.png"/><Relationship Id="rId13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jpeg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8" Type="http://schemas.openxmlformats.org/officeDocument/2006/relationships/image" Target="../media/image5.png"/><Relationship Id="rId9" Type="http://schemas.microsoft.com/office/2007/relationships/hdphoto" Target="../media/hdphoto4.wdp"/><Relationship Id="rId10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microsoft.com/office/2007/relationships/hdphoto" Target="../media/hdphoto20.wdp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Relationship Id="rId3" Type="http://schemas.microsoft.com/office/2007/relationships/hdphoto" Target="../media/hdphoto21.wdp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2.wdp"/><Relationship Id="rId5" Type="http://schemas.openxmlformats.org/officeDocument/2006/relationships/image" Target="../media/image27.png"/><Relationship Id="rId6" Type="http://schemas.microsoft.com/office/2007/relationships/hdphoto" Target="../media/hdphoto23.wdp"/><Relationship Id="rId7" Type="http://schemas.openxmlformats.org/officeDocument/2006/relationships/image" Target="../media/image6.png"/><Relationship Id="rId8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5" Type="http://schemas.openxmlformats.org/officeDocument/2006/relationships/image" Target="../media/image27.png"/><Relationship Id="rId6" Type="http://schemas.microsoft.com/office/2007/relationships/hdphoto" Target="../media/hdphoto24.wdp"/><Relationship Id="rId7" Type="http://schemas.openxmlformats.org/officeDocument/2006/relationships/image" Target="../media/image3.png"/><Relationship Id="rId8" Type="http://schemas.microsoft.com/office/2007/relationships/hdphoto" Target="../media/hdphoto2.wdp"/><Relationship Id="rId9" Type="http://schemas.openxmlformats.org/officeDocument/2006/relationships/image" Target="../media/image4.png"/><Relationship Id="rId10" Type="http://schemas.microsoft.com/office/2007/relationships/hdphoto" Target="../media/hdphoto25.wdp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5" Type="http://schemas.openxmlformats.org/officeDocument/2006/relationships/image" Target="../media/image27.png"/><Relationship Id="rId6" Type="http://schemas.microsoft.com/office/2007/relationships/hdphoto" Target="../media/hdphoto24.wdp"/><Relationship Id="rId7" Type="http://schemas.openxmlformats.org/officeDocument/2006/relationships/image" Target="../media/image3.png"/><Relationship Id="rId8" Type="http://schemas.microsoft.com/office/2007/relationships/hdphoto" Target="../media/hdphoto26.wdp"/><Relationship Id="rId9" Type="http://schemas.openxmlformats.org/officeDocument/2006/relationships/image" Target="../media/image4.png"/><Relationship Id="rId10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Relationship Id="rId4" Type="http://schemas.microsoft.com/office/2007/relationships/hdphoto" Target="../media/hdphoto27.wdp"/><Relationship Id="rId5" Type="http://schemas.openxmlformats.org/officeDocument/2006/relationships/image" Target="../media/image27.png"/><Relationship Id="rId6" Type="http://schemas.microsoft.com/office/2007/relationships/hdphoto" Target="../media/hdphoto24.wdp"/><Relationship Id="rId7" Type="http://schemas.openxmlformats.org/officeDocument/2006/relationships/image" Target="../media/image3.png"/><Relationship Id="rId8" Type="http://schemas.microsoft.com/office/2007/relationships/hdphoto" Target="../media/hdphoto26.wdp"/><Relationship Id="rId9" Type="http://schemas.openxmlformats.org/officeDocument/2006/relationships/image" Target="../media/image4.png"/><Relationship Id="rId10" Type="http://schemas.microsoft.com/office/2007/relationships/hdphoto" Target="../media/hdphoto28.wdp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microsoft.com/office/2007/relationships/hdphoto" Target="../media/hdphoto2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5" Type="http://schemas.openxmlformats.org/officeDocument/2006/relationships/image" Target="../media/image28.png"/><Relationship Id="rId6" Type="http://schemas.microsoft.com/office/2007/relationships/hdphoto" Target="../media/hdphoto29.wdp"/><Relationship Id="rId7" Type="http://schemas.openxmlformats.org/officeDocument/2006/relationships/image" Target="../media/image27.png"/><Relationship Id="rId8" Type="http://schemas.microsoft.com/office/2007/relationships/hdphoto" Target="../media/hdphoto24.wdp"/><Relationship Id="rId9" Type="http://schemas.openxmlformats.org/officeDocument/2006/relationships/image" Target="../media/image3.png"/><Relationship Id="rId10" Type="http://schemas.microsoft.com/office/2007/relationships/hdphoto" Target="../media/hdphoto30.wdp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7.wdp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7.wdp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31.wdp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741363"/>
            <a:ext cx="9144000" cy="6116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730414"/>
            <a:ext cx="9180513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730414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42762" y="1041045"/>
            <a:ext cx="7534438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81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without Shared Intention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4326114" y="1546755"/>
            <a:ext cx="4651375" cy="620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233311" y="623711"/>
            <a:ext cx="3684651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75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ea typeface="Arial" charset="0"/>
                <a:cs typeface="Arial" charset="0"/>
              </a:rPr>
              <a:t>Joint</a:t>
            </a: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 Action 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activities</a:t>
            </a:r>
            <a:endParaRPr lang="en-US" i="0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610769" y="3645024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intention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sp>
        <p:nvSpPr>
          <p:cNvPr id="2" name="TextBox 1"/>
          <p:cNvSpPr txBox="1"/>
          <p:nvPr/>
        </p:nvSpPr>
        <p:spPr>
          <a:xfrm>
            <a:off x="3707904" y="692696"/>
            <a:ext cx="17794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an individual</a:t>
            </a:r>
            <a:endParaRPr lang="en-US" i="0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4139952" y="1196752"/>
            <a:ext cx="792088" cy="144016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Freeform 7"/>
          <p:cNvSpPr/>
          <p:nvPr/>
        </p:nvSpPr>
        <p:spPr>
          <a:xfrm>
            <a:off x="4211960" y="1124744"/>
            <a:ext cx="362868" cy="544338"/>
          </a:xfrm>
          <a:custGeom>
            <a:avLst/>
            <a:gdLst>
              <a:gd name="connsiteX0" fmla="*/ 0 w 362868"/>
              <a:gd name="connsiteY0" fmla="*/ 442276 h 544338"/>
              <a:gd name="connsiteX1" fmla="*/ 136076 w 362868"/>
              <a:gd name="connsiteY1" fmla="*/ 7 h 544338"/>
              <a:gd name="connsiteX2" fmla="*/ 147415 w 362868"/>
              <a:gd name="connsiteY2" fmla="*/ 430936 h 544338"/>
              <a:gd name="connsiteX3" fmla="*/ 362868 w 362868"/>
              <a:gd name="connsiteY3" fmla="*/ 544338 h 54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68" h="544338">
                <a:moveTo>
                  <a:pt x="0" y="442276"/>
                </a:moveTo>
                <a:cubicBezTo>
                  <a:pt x="55753" y="222086"/>
                  <a:pt x="111507" y="1897"/>
                  <a:pt x="136076" y="7"/>
                </a:cubicBezTo>
                <a:cubicBezTo>
                  <a:pt x="160645" y="-1883"/>
                  <a:pt x="109616" y="340214"/>
                  <a:pt x="147415" y="430936"/>
                </a:cubicBezTo>
                <a:cubicBezTo>
                  <a:pt x="185214" y="521658"/>
                  <a:pt x="362868" y="544338"/>
                  <a:pt x="362868" y="544338"/>
                </a:cubicBezTo>
              </a:path>
            </a:pathLst>
          </a:custGeom>
          <a:ln w="38100" cmpd="sng">
            <a:solidFill>
              <a:srgbClr val="FFFFFF"/>
            </a:solidFill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562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3027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362575" y="4221163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5707063" y="3589338"/>
            <a:ext cx="1296988" cy="720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075238" y="3568700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5435600" y="3357563"/>
            <a:ext cx="1439863" cy="3603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003800" y="2847975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364163" y="3063875"/>
            <a:ext cx="1439863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146675" y="2128838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5507038" y="2344738"/>
            <a:ext cx="1368425" cy="4365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5507038" y="14811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5851525" y="1757363"/>
            <a:ext cx="1152525" cy="792163"/>
          </a:xfrm>
          <a:prstGeom prst="line">
            <a:avLst/>
          </a:prstGeom>
          <a:noFill/>
          <a:ln w="28575">
            <a:solidFill>
              <a:srgbClr val="FFFFFF">
                <a:alpha val="5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154738" y="9096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9999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451600" y="1204913"/>
            <a:ext cx="792163" cy="1223963"/>
          </a:xfrm>
          <a:prstGeom prst="line">
            <a:avLst/>
          </a:prstGeom>
          <a:noFill/>
          <a:ln w="28575">
            <a:solidFill>
              <a:srgbClr val="FFFFFF">
                <a:alpha val="39999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6875463" y="620713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7091363" y="981075"/>
            <a:ext cx="360363" cy="1368425"/>
          </a:xfrm>
          <a:prstGeom prst="line">
            <a:avLst/>
          </a:prstGeom>
          <a:noFill/>
          <a:ln w="28575">
            <a:solidFill>
              <a:srgbClr val="FFFFFF">
                <a:alpha val="3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7019925" y="2524125"/>
            <a:ext cx="1209675" cy="12096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7523163" y="549275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2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7667625" y="909638"/>
            <a:ext cx="31750" cy="1366838"/>
          </a:xfrm>
          <a:prstGeom prst="line">
            <a:avLst/>
          </a:prstGeom>
          <a:noFill/>
          <a:ln w="28575">
            <a:solidFill>
              <a:srgbClr val="FFFFFF">
                <a:alpha val="2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7075487" y="2731567"/>
            <a:ext cx="109855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i="0" dirty="0" smtClean="0">
                <a:solidFill>
                  <a:schemeClr val="tx1"/>
                </a:solidFill>
              </a:rPr>
              <a:t>block</a:t>
            </a:r>
          </a:p>
          <a:p>
            <a:pPr algn="ctr"/>
            <a:r>
              <a:rPr lang="en-GB" i="0" dirty="0" smtClean="0">
                <a:solidFill>
                  <a:schemeClr val="tx1"/>
                </a:solidFill>
              </a:rPr>
              <a:t>rises</a:t>
            </a:r>
            <a:endParaRPr lang="en-GB" i="0" dirty="0">
              <a:solidFill>
                <a:schemeClr val="tx1"/>
              </a:solidFill>
            </a:endParaRPr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7085544" y="2589744"/>
            <a:ext cx="1078437" cy="107843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876800" y="4800600"/>
            <a:ext cx="38862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Many agents, one outcome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there is a single outcome to which each agent’s activities are individually directed.</a:t>
            </a:r>
          </a:p>
        </p:txBody>
      </p:sp>
    </p:spTree>
    <p:extLst>
      <p:ext uri="{BB962C8B-B14F-4D97-AF65-F5344CB8AC3E}">
        <p14:creationId xmlns:p14="http://schemas.microsoft.com/office/powerpoint/2010/main" val="1889709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362575" y="4221163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5707063" y="3589338"/>
            <a:ext cx="1296988" cy="720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075238" y="3568700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5435600" y="3357563"/>
            <a:ext cx="1439863" cy="3603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003800" y="2847975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364163" y="3063875"/>
            <a:ext cx="1439863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146675" y="2128838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5507038" y="2344738"/>
            <a:ext cx="1368425" cy="4365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5507038" y="14811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5851525" y="1757363"/>
            <a:ext cx="1152525" cy="792163"/>
          </a:xfrm>
          <a:prstGeom prst="line">
            <a:avLst/>
          </a:prstGeom>
          <a:noFill/>
          <a:ln w="28575">
            <a:solidFill>
              <a:srgbClr val="FFFFFF">
                <a:alpha val="5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154738" y="9096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9999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451600" y="1204913"/>
            <a:ext cx="792163" cy="1223963"/>
          </a:xfrm>
          <a:prstGeom prst="line">
            <a:avLst/>
          </a:prstGeom>
          <a:noFill/>
          <a:ln w="28575">
            <a:solidFill>
              <a:srgbClr val="FFFFFF">
                <a:alpha val="39999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6875463" y="620713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7091363" y="981075"/>
            <a:ext cx="360363" cy="1368425"/>
          </a:xfrm>
          <a:prstGeom prst="line">
            <a:avLst/>
          </a:prstGeom>
          <a:noFill/>
          <a:ln w="28575">
            <a:solidFill>
              <a:srgbClr val="FFFFFF">
                <a:alpha val="3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7019925" y="2524125"/>
            <a:ext cx="1209675" cy="12096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7523163" y="549275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2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7667625" y="909638"/>
            <a:ext cx="31750" cy="1366838"/>
          </a:xfrm>
          <a:prstGeom prst="line">
            <a:avLst/>
          </a:prstGeom>
          <a:noFill/>
          <a:ln w="28575">
            <a:solidFill>
              <a:srgbClr val="FFFFFF">
                <a:alpha val="2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7075487" y="2731567"/>
            <a:ext cx="109855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i="0" dirty="0" smtClean="0">
                <a:solidFill>
                  <a:schemeClr val="tx1"/>
                </a:solidFill>
              </a:rPr>
              <a:t>block</a:t>
            </a:r>
          </a:p>
          <a:p>
            <a:pPr algn="ctr"/>
            <a:r>
              <a:rPr lang="en-GB" i="0" dirty="0" smtClean="0">
                <a:solidFill>
                  <a:schemeClr val="tx1"/>
                </a:solidFill>
              </a:rPr>
              <a:t>rises</a:t>
            </a:r>
            <a:endParaRPr lang="en-GB" i="0" dirty="0">
              <a:solidFill>
                <a:schemeClr val="tx1"/>
              </a:solidFill>
            </a:endParaRPr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7085544" y="2589744"/>
            <a:ext cx="1078437" cy="107843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876800" y="4800600"/>
            <a:ext cx="38862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Many agents, one outcome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there is a single outcome to which each agent’s activities are individually directed.</a:t>
            </a: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395536" y="3212976"/>
            <a:ext cx="288032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distributive goal</a:t>
            </a:r>
          </a:p>
        </p:txBody>
      </p:sp>
      <p:sp>
        <p:nvSpPr>
          <p:cNvPr id="2" name="Left Brace 1"/>
          <p:cNvSpPr/>
          <p:nvPr/>
        </p:nvSpPr>
        <p:spPr bwMode="auto">
          <a:xfrm>
            <a:off x="3779912" y="548680"/>
            <a:ext cx="576064" cy="590465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003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300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8388424" y="6021288"/>
            <a:ext cx="755576" cy="83671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54091" y="58316"/>
            <a:ext cx="7835817" cy="8764336"/>
            <a:chOff x="654091" y="58316"/>
            <a:chExt cx="7835817" cy="8764336"/>
          </a:xfrm>
        </p:grpSpPr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654091" y="476672"/>
              <a:ext cx="3590801" cy="611667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Joint actions in children’s second year involve ...</a:t>
              </a:r>
            </a:p>
            <a:p>
              <a:pPr>
                <a:spcBef>
                  <a:spcPts val="22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- abilities to switch roles</a:t>
              </a:r>
            </a:p>
            <a:p>
              <a:pPr>
                <a:spcBef>
                  <a:spcPts val="22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- sensitivity to others’ mental states</a:t>
              </a:r>
            </a:p>
            <a:p>
              <a:pPr algn="r">
                <a:spcBef>
                  <a:spcPts val="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i="0" dirty="0" err="1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Buttelmann</a:t>
              </a:r>
              <a:r>
                <a:rPr lang="en-US" sz="1600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, Carpenter </a:t>
              </a:r>
              <a:r>
                <a:rPr lang="en-US" sz="1600" i="0" dirty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et al (2009</a:t>
              </a:r>
              <a:r>
                <a:rPr lang="en-US" sz="1600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)</a:t>
              </a:r>
            </a:p>
            <a:p>
              <a:pPr>
                <a:spcBef>
                  <a:spcPts val="22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- dispositions to help partners</a:t>
              </a:r>
            </a:p>
            <a:p>
              <a:pPr algn="r">
                <a:spcBef>
                  <a:spcPts val="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i="0" dirty="0" err="1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Warneken</a:t>
              </a:r>
              <a:r>
                <a:rPr lang="en-US" sz="1600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, Chen et </a:t>
              </a:r>
              <a:r>
                <a:rPr lang="en-US" sz="1600" i="0" dirty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al (2009</a:t>
              </a:r>
              <a:r>
                <a:rPr lang="en-US" sz="1600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)</a:t>
              </a:r>
            </a:p>
            <a:p>
              <a:pPr>
                <a:spcBef>
                  <a:spcPts val="22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- partner-specific projects</a:t>
              </a:r>
              <a:endParaRPr lang="en-US" i="0" dirty="0">
                <a:solidFill>
                  <a:schemeClr val="bg1">
                    <a:alpha val="34000"/>
                  </a:schemeClr>
                </a:solidFill>
                <a:effectLst>
                  <a:glow rad="50800">
                    <a:schemeClr val="bg1">
                      <a:lumMod val="85000"/>
                      <a:alpha val="10000"/>
                    </a:schemeClr>
                  </a:glow>
                </a:effectLst>
              </a:endParaRPr>
            </a:p>
            <a:p>
              <a:pPr algn="r">
                <a:spcBef>
                  <a:spcPts val="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600" i="0" dirty="0" err="1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Liebal</a:t>
              </a:r>
              <a:r>
                <a:rPr lang="en-US" sz="1600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, </a:t>
              </a:r>
              <a:r>
                <a:rPr lang="en-US" sz="1600" i="0" dirty="0" err="1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Behne</a:t>
              </a:r>
              <a:r>
                <a:rPr lang="en-US" sz="1600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 </a:t>
              </a:r>
              <a:r>
                <a:rPr lang="en-US" sz="1600" i="0" dirty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et al (2009</a:t>
              </a:r>
              <a:r>
                <a:rPr lang="en-US" sz="1600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)</a:t>
              </a:r>
              <a:endParaRPr lang="en-US" i="0" dirty="0" smtClean="0">
                <a:solidFill>
                  <a:schemeClr val="bg1">
                    <a:alpha val="34000"/>
                  </a:schemeClr>
                </a:solidFill>
                <a:effectLst>
                  <a:glow rad="50800">
                    <a:schemeClr val="bg1">
                      <a:lumMod val="85000"/>
                      <a:alpha val="10000"/>
                    </a:schemeClr>
                  </a:glow>
                </a:effectLst>
              </a:endParaRPr>
            </a:p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...</a:t>
              </a:r>
              <a:endParaRPr lang="en-US" i="0" dirty="0">
                <a:solidFill>
                  <a:schemeClr val="bg1">
                    <a:alpha val="34000"/>
                  </a:schemeClr>
                </a:solidFill>
                <a:effectLst>
                  <a:glow rad="50800">
                    <a:schemeClr val="bg1">
                      <a:lumMod val="85000"/>
                      <a:alpha val="10000"/>
                    </a:schemeClr>
                  </a:glow>
                </a:effectLst>
              </a:endParaRPr>
            </a:p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i="0" dirty="0" smtClean="0">
                <a:solidFill>
                  <a:schemeClr val="bg1">
                    <a:alpha val="34000"/>
                  </a:schemeClr>
                </a:solidFill>
                <a:effectLst>
                  <a:glow rad="50800">
                    <a:schemeClr val="bg1">
                      <a:lumMod val="85000"/>
                      <a:alpha val="10000"/>
                    </a:schemeClr>
                  </a:glow>
                </a:effectLst>
              </a:endParaRPr>
            </a:p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i="0" dirty="0">
                <a:solidFill>
                  <a:schemeClr val="bg1">
                    <a:alpha val="34000"/>
                  </a:schemeClr>
                </a:solidFill>
                <a:effectLst>
                  <a:glow rad="50800">
                    <a:schemeClr val="bg1">
                      <a:lumMod val="85000"/>
                      <a:alpha val="10000"/>
                    </a:schemeClr>
                  </a:glow>
                </a:effectLst>
              </a:endParaRPr>
            </a:p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i="0" dirty="0">
                <a:solidFill>
                  <a:schemeClr val="bg1">
                    <a:alpha val="34000"/>
                  </a:schemeClr>
                </a:solidFill>
                <a:effectLst>
                  <a:glow rad="50800">
                    <a:schemeClr val="bg1">
                      <a:lumMod val="85000"/>
                      <a:alpha val="10000"/>
                    </a:schemeClr>
                  </a:glow>
                </a:effectLst>
              </a:endParaRP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4898983" y="476672"/>
              <a:ext cx="3590925" cy="397801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/>
            <a:p>
              <a:pPr algn="l">
                <a:spcBef>
                  <a:spcPct val="25000"/>
                </a:spcBef>
              </a:pPr>
              <a:r>
                <a:rPr lang="en-GB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tidying </a:t>
              </a:r>
              <a:r>
                <a:rPr lang="en-GB" i="0" dirty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up the toys together </a:t>
              </a:r>
            </a:p>
            <a:p>
              <a:pPr algn="r">
                <a:spcBef>
                  <a:spcPct val="25000"/>
                </a:spcBef>
              </a:pPr>
              <a:r>
                <a:rPr lang="en-GB" sz="1600" i="0" dirty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(</a:t>
              </a:r>
              <a:r>
                <a:rPr lang="en-GB" sz="1600" i="0" dirty="0" err="1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Behne</a:t>
              </a:r>
              <a:r>
                <a:rPr lang="en-GB" sz="1600" i="0" dirty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 et al 2005)</a:t>
              </a:r>
            </a:p>
            <a:p>
              <a:pPr algn="l">
                <a:spcBef>
                  <a:spcPct val="25000"/>
                </a:spcBef>
              </a:pPr>
              <a:r>
                <a:rPr lang="en-GB" i="0" dirty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cooperatively pulling handles in sequence to make a dog-puppet sing </a:t>
              </a:r>
            </a:p>
            <a:p>
              <a:pPr algn="r">
                <a:spcBef>
                  <a:spcPct val="25000"/>
                </a:spcBef>
              </a:pPr>
              <a:r>
                <a:rPr lang="en-GB" sz="1600" i="0" dirty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(Brownell et al 2006)</a:t>
              </a:r>
            </a:p>
            <a:p>
              <a:pPr algn="l">
                <a:spcBef>
                  <a:spcPct val="25000"/>
                </a:spcBef>
              </a:pPr>
              <a:r>
                <a:rPr lang="en-GB" i="0" dirty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bouncing a ball on a large trampoline together </a:t>
              </a:r>
            </a:p>
            <a:p>
              <a:pPr algn="r">
                <a:spcBef>
                  <a:spcPct val="25000"/>
                </a:spcBef>
              </a:pPr>
              <a:r>
                <a:rPr lang="en-GB" sz="1600" i="0" dirty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(</a:t>
              </a:r>
              <a:r>
                <a:rPr lang="en-GB" sz="1600" i="0" dirty="0" err="1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Tomasello</a:t>
              </a:r>
              <a:r>
                <a:rPr lang="en-GB" sz="1600" i="0" dirty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 &amp; Carpenter 2007)</a:t>
              </a:r>
            </a:p>
            <a:p>
              <a:pPr algn="l">
                <a:spcBef>
                  <a:spcPct val="25000"/>
                </a:spcBef>
              </a:pPr>
              <a:r>
                <a:rPr lang="en-GB" i="0" dirty="0" smtClean="0">
                  <a:solidFill>
                    <a:schemeClr val="bg1">
                      <a:alpha val="34000"/>
                    </a:schemeClr>
                  </a:solidFill>
                  <a:effectLst>
                    <a:glow rad="50800">
                      <a:schemeClr val="bg1">
                        <a:lumMod val="85000"/>
                        <a:alpha val="10000"/>
                      </a:schemeClr>
                    </a:glow>
                  </a:effectLst>
                </a:rPr>
                <a:t>pretending to row a boat together</a:t>
              </a:r>
              <a:endParaRPr lang="en-GB" i="0" dirty="0">
                <a:solidFill>
                  <a:schemeClr val="bg1">
                    <a:alpha val="34000"/>
                  </a:schemeClr>
                </a:solidFill>
                <a:effectLst>
                  <a:glow rad="50800">
                    <a:schemeClr val="bg1">
                      <a:lumMod val="85000"/>
                      <a:alpha val="10000"/>
                    </a:schemeClr>
                  </a:glow>
                </a:effectLst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4535996" y="58316"/>
              <a:ext cx="72008" cy="674136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bg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5805894" y="8391765"/>
              <a:ext cx="1846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76926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3212466"/>
            <a:ext cx="74100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joint action</a:t>
            </a:r>
          </a:p>
        </p:txBody>
      </p:sp>
    </p:spTree>
    <p:extLst>
      <p:ext uri="{BB962C8B-B14F-4D97-AF65-F5344CB8AC3E}">
        <p14:creationId xmlns:p14="http://schemas.microsoft.com/office/powerpoint/2010/main" val="12729405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762000" y="609600"/>
            <a:ext cx="3124200" cy="31415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agents’ activities have a single goal.*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This isn’t just a matter of each individual agent’s activities having that goal.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[*could be weakened]</a:t>
            </a:r>
          </a:p>
        </p:txBody>
      </p:sp>
    </p:spTree>
    <p:extLst>
      <p:ext uri="{BB962C8B-B14F-4D97-AF65-F5344CB8AC3E}">
        <p14:creationId xmlns:p14="http://schemas.microsoft.com/office/powerpoint/2010/main" val="3202188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362575" y="4221163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5707063" y="3589338"/>
            <a:ext cx="1296988" cy="720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075238" y="3568700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5435600" y="3357563"/>
            <a:ext cx="1439863" cy="3603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003800" y="2847975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364163" y="3063875"/>
            <a:ext cx="1439863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146675" y="2128838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5507038" y="2344738"/>
            <a:ext cx="1368425" cy="4365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5507038" y="14811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5851525" y="1757363"/>
            <a:ext cx="1152525" cy="792163"/>
          </a:xfrm>
          <a:prstGeom prst="line">
            <a:avLst/>
          </a:prstGeom>
          <a:noFill/>
          <a:ln w="28575">
            <a:solidFill>
              <a:srgbClr val="FFFFFF">
                <a:alpha val="5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154738" y="9096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9999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451600" y="1204913"/>
            <a:ext cx="792163" cy="1223963"/>
          </a:xfrm>
          <a:prstGeom prst="line">
            <a:avLst/>
          </a:prstGeom>
          <a:noFill/>
          <a:ln w="28575">
            <a:solidFill>
              <a:srgbClr val="FFFFFF">
                <a:alpha val="39999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6875463" y="620713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7091363" y="981075"/>
            <a:ext cx="360363" cy="1368425"/>
          </a:xfrm>
          <a:prstGeom prst="line">
            <a:avLst/>
          </a:prstGeom>
          <a:noFill/>
          <a:ln w="28575">
            <a:solidFill>
              <a:srgbClr val="FFFFFF">
                <a:alpha val="3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7019925" y="2524125"/>
            <a:ext cx="1209675" cy="12096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7523163" y="549275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2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7667625" y="909638"/>
            <a:ext cx="31750" cy="1366838"/>
          </a:xfrm>
          <a:prstGeom prst="line">
            <a:avLst/>
          </a:prstGeom>
          <a:noFill/>
          <a:ln w="28575">
            <a:solidFill>
              <a:srgbClr val="FFFFFF">
                <a:alpha val="2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7075487" y="2667000"/>
            <a:ext cx="109855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i="0" dirty="0" smtClean="0">
                <a:solidFill>
                  <a:schemeClr val="tx1"/>
                </a:solidFill>
              </a:rPr>
              <a:t>parcel</a:t>
            </a:r>
            <a:br>
              <a:rPr lang="en-GB" i="0" dirty="0" smtClean="0">
                <a:solidFill>
                  <a:schemeClr val="tx1"/>
                </a:solidFill>
              </a:rPr>
            </a:br>
            <a:r>
              <a:rPr lang="en-GB" i="0" dirty="0" smtClean="0">
                <a:solidFill>
                  <a:schemeClr val="tx1"/>
                </a:solidFill>
              </a:rPr>
              <a:t>caught</a:t>
            </a:r>
            <a:endParaRPr lang="en-GB" i="0" dirty="0">
              <a:solidFill>
                <a:schemeClr val="tx1"/>
              </a:solidFill>
            </a:endParaRPr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7085544" y="2589744"/>
            <a:ext cx="1078437" cy="107843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762000" y="609600"/>
            <a:ext cx="3124200" cy="31415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agents’ activities have a single goal.*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This isn’t just a matter of each individual agent’s activities having that goal.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[*could be weakened]</a:t>
            </a: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876800" y="4800600"/>
            <a:ext cx="38862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Many agents, one outcome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there is a single outcome to which each agent’s activities are individually directed.</a:t>
            </a:r>
          </a:p>
        </p:txBody>
      </p:sp>
    </p:spTree>
    <p:extLst>
      <p:ext uri="{BB962C8B-B14F-4D97-AF65-F5344CB8AC3E}">
        <p14:creationId xmlns:p14="http://schemas.microsoft.com/office/powerpoint/2010/main" val="10731439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9152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245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610844"/>
            <a:ext cx="436200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</p:txBody>
      </p:sp>
      <p:pic>
        <p:nvPicPr>
          <p:cNvPr id="4" name="Picture 3" descr="Margaret.Gilbert_Uci.161253.jpg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05" l="7000" r="96000">
                        <a14:foregroundMark x1="19500" y1="8982" x2="23000" y2="53892"/>
                        <a14:foregroundMark x1="69500" y1="16766" x2="70500" y2="32335"/>
                        <a14:foregroundMark x1="71500" y1="52695" x2="76500" y2="61078"/>
                        <a14:foregroundMark x1="45500" y1="19162" x2="45500" y2="19162"/>
                        <a14:foregroundMark x1="65500" y1="1198" x2="65500" y2="1198"/>
                        <a14:foregroundMark x1="81000" y1="43713" x2="76000" y2="82635"/>
                        <a14:foregroundMark x1="68500" y1="79641" x2="17500" y2="77246"/>
                        <a14:foregroundMark x1="16500" y1="95210" x2="91500" y2="95808"/>
                        <a14:foregroundMark x1="96000" y1="88623" x2="96000" y2="97605"/>
                        <a14:foregroundMark x1="69500" y1="0" x2="78000" y2="38323"/>
                        <a14:foregroundMark x1="82500" y1="37126" x2="82500" y2="37126"/>
                        <a14:foregroundMark x1="83500" y1="44910" x2="79000" y2="13772"/>
                        <a14:foregroundMark x1="23000" y1="0" x2="7000" y2="21557"/>
                        <a14:foregroundMark x1="16000" y1="0" x2="14000" y2="3593"/>
                        <a14:foregroundMark x1="11000" y1="27545" x2="15500" y2="5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090" y="188640"/>
            <a:ext cx="1973262" cy="16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585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 intentionally’</a:t>
            </a:r>
          </a:p>
        </p:txBody>
      </p:sp>
    </p:spTree>
    <p:extLst>
      <p:ext uri="{BB962C8B-B14F-4D97-AF65-F5344CB8AC3E}">
        <p14:creationId xmlns:p14="http://schemas.microsoft.com/office/powerpoint/2010/main" val="18959052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Notched Right Arrow 4"/>
          <p:cNvSpPr/>
          <p:nvPr/>
        </p:nvSpPr>
        <p:spPr bwMode="auto">
          <a:xfrm>
            <a:off x="163348" y="3407545"/>
            <a:ext cx="609600" cy="381000"/>
          </a:xfrm>
          <a:prstGeom prst="notchedRightArrow">
            <a:avLst>
              <a:gd name="adj1" fmla="val 50000"/>
              <a:gd name="adj2" fmla="val 7586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 intentionally’</a:t>
            </a:r>
          </a:p>
        </p:txBody>
      </p:sp>
    </p:spTree>
    <p:extLst>
      <p:ext uri="{BB962C8B-B14F-4D97-AF65-F5344CB8AC3E}">
        <p14:creationId xmlns:p14="http://schemas.microsoft.com/office/powerpoint/2010/main" val="3868339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610844"/>
            <a:ext cx="436200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</p:txBody>
      </p:sp>
      <p:pic>
        <p:nvPicPr>
          <p:cNvPr id="4" name="Picture 3" descr="Margaret.Gilbert_Uci.161253.jpg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05" l="7000" r="96000">
                        <a14:foregroundMark x1="19500" y1="8982" x2="23000" y2="53892"/>
                        <a14:foregroundMark x1="69500" y1="16766" x2="70500" y2="32335"/>
                        <a14:foregroundMark x1="71500" y1="52695" x2="76500" y2="61078"/>
                        <a14:foregroundMark x1="45500" y1="19162" x2="45500" y2="19162"/>
                        <a14:foregroundMark x1="65500" y1="1198" x2="65500" y2="1198"/>
                        <a14:foregroundMark x1="81000" y1="43713" x2="76000" y2="82635"/>
                        <a14:foregroundMark x1="68500" y1="79641" x2="17500" y2="77246"/>
                        <a14:foregroundMark x1="16500" y1="95210" x2="91500" y2="95808"/>
                        <a14:foregroundMark x1="96000" y1="88623" x2="96000" y2="97605"/>
                        <a14:foregroundMark x1="69500" y1="0" x2="78000" y2="38323"/>
                        <a14:foregroundMark x1="82500" y1="37126" x2="82500" y2="37126"/>
                        <a14:foregroundMark x1="83500" y1="44910" x2="79000" y2="13772"/>
                        <a14:foregroundMark x1="23000" y1="0" x2="7000" y2="21557"/>
                        <a14:foregroundMark x1="16000" y1="0" x2="14000" y2="3593"/>
                        <a14:foregroundMark x1="11000" y1="27545" x2="15500" y2="5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090" y="188640"/>
            <a:ext cx="1973262" cy="1648745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799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‘Shared intentionality is the foundation upon which joint action is built.’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</a:t>
            </a:r>
            <a:r>
              <a:rPr lang="en-US" i="0" dirty="0"/>
              <a:t>Carpenter 2009, p. 381)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60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610844"/>
            <a:ext cx="436200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</p:txBody>
      </p:sp>
      <p:pic>
        <p:nvPicPr>
          <p:cNvPr id="4" name="Picture 3" descr="Margaret.Gilbert_Uci.161253.jpg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05" l="7000" r="96000">
                        <a14:foregroundMark x1="19500" y1="8982" x2="23000" y2="53892"/>
                        <a14:foregroundMark x1="69500" y1="16766" x2="70500" y2="32335"/>
                        <a14:foregroundMark x1="71500" y1="52695" x2="76500" y2="61078"/>
                        <a14:foregroundMark x1="45500" y1="19162" x2="45500" y2="19162"/>
                        <a14:foregroundMark x1="65500" y1="1198" x2="65500" y2="1198"/>
                        <a14:foregroundMark x1="81000" y1="43713" x2="76000" y2="82635"/>
                        <a14:foregroundMark x1="68500" y1="79641" x2="17500" y2="77246"/>
                        <a14:foregroundMark x1="16500" y1="95210" x2="91500" y2="95808"/>
                        <a14:foregroundMark x1="96000" y1="88623" x2="96000" y2="97605"/>
                        <a14:foregroundMark x1="69500" y1="0" x2="78000" y2="38323"/>
                        <a14:foregroundMark x1="82500" y1="37126" x2="82500" y2="37126"/>
                        <a14:foregroundMark x1="83500" y1="44910" x2="79000" y2="13772"/>
                        <a14:foregroundMark x1="23000" y1="0" x2="7000" y2="21557"/>
                        <a14:foregroundMark x1="16000" y1="0" x2="14000" y2="3593"/>
                        <a14:foregroundMark x1="11000" y1="27545" x2="15500" y2="5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090" y="188640"/>
            <a:ext cx="1973262" cy="1648745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799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‘Shared intentionality is the foundation upon which joint action is built.’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</a:t>
            </a:r>
            <a:r>
              <a:rPr lang="en-US" i="0" dirty="0"/>
              <a:t>Carpenter 2009, p. 381)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3395168"/>
            <a:ext cx="67056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</a:t>
            </a:r>
            <a:r>
              <a:rPr lang="en-US" i="0" dirty="0"/>
              <a:t>the key property of joint action lies in its internal component [...] in the participants’ having a “collective” or “shared</a:t>
            </a:r>
            <a:r>
              <a:rPr lang="en-US" i="0" dirty="0" smtClean="0"/>
              <a:t>” intention</a:t>
            </a:r>
            <a:r>
              <a:rPr lang="en-US" i="0" dirty="0"/>
              <a:t>.</a:t>
            </a:r>
            <a:r>
              <a:rPr lang="en-US" i="0" dirty="0" smtClean="0"/>
              <a:t>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(Alonso, 2009, pp. 444-5)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701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610844"/>
            <a:ext cx="436200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</p:txBody>
      </p:sp>
      <p:pic>
        <p:nvPicPr>
          <p:cNvPr id="4" name="Picture 3" descr="Margaret.Gilbert_Uci.161253.jpg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05" l="7000" r="96000">
                        <a14:foregroundMark x1="19500" y1="8982" x2="23000" y2="53892"/>
                        <a14:foregroundMark x1="69500" y1="16766" x2="70500" y2="32335"/>
                        <a14:foregroundMark x1="71500" y1="52695" x2="76500" y2="61078"/>
                        <a14:foregroundMark x1="45500" y1="19162" x2="45500" y2="19162"/>
                        <a14:foregroundMark x1="65500" y1="1198" x2="65500" y2="1198"/>
                        <a14:foregroundMark x1="81000" y1="43713" x2="76000" y2="82635"/>
                        <a14:foregroundMark x1="68500" y1="79641" x2="17500" y2="77246"/>
                        <a14:foregroundMark x1="16500" y1="95210" x2="91500" y2="95808"/>
                        <a14:foregroundMark x1="96000" y1="88623" x2="96000" y2="97605"/>
                        <a14:foregroundMark x1="69500" y1="0" x2="78000" y2="38323"/>
                        <a14:foregroundMark x1="82500" y1="37126" x2="82500" y2="37126"/>
                        <a14:foregroundMark x1="83500" y1="44910" x2="79000" y2="13772"/>
                        <a14:foregroundMark x1="23000" y1="0" x2="7000" y2="21557"/>
                        <a14:foregroundMark x1="16000" y1="0" x2="14000" y2="3593"/>
                        <a14:foregroundMark x1="11000" y1="27545" x2="15500" y2="5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090" y="188640"/>
            <a:ext cx="1973262" cy="1648745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90600" y="5026091"/>
            <a:ext cx="6705600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“it </a:t>
            </a:r>
            <a:r>
              <a:rPr lang="en-US" i="0" dirty="0"/>
              <a:t>is precisely the meshing and sharing of psychological states </a:t>
            </a:r>
            <a:r>
              <a:rPr lang="en-US" i="0" dirty="0" smtClean="0"/>
              <a:t>... that </a:t>
            </a:r>
            <a:r>
              <a:rPr lang="en-US" i="0" dirty="0"/>
              <a:t>holds the key to understanding how humans have achieved their sophisticated and numerous forms of joint </a:t>
            </a:r>
            <a:r>
              <a:rPr lang="en-US" i="0" dirty="0" smtClean="0"/>
              <a:t>activity”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a typeface="Arial" charset="0"/>
                <a:cs typeface="Arial" charset="0"/>
              </a:rPr>
              <a:t>(Call 2009 p. 369)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799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‘Shared intentionality is the foundation upon which joint action is built.’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</a:t>
            </a:r>
            <a:r>
              <a:rPr lang="en-US" i="0" dirty="0"/>
              <a:t>Carpenter 2009, p. 381)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3395168"/>
            <a:ext cx="67056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</a:t>
            </a:r>
            <a:r>
              <a:rPr lang="en-US" i="0" dirty="0"/>
              <a:t>the key property of joint action lies in its internal component [...] in the participants’ having a “collective” or “shared</a:t>
            </a:r>
            <a:r>
              <a:rPr lang="en-US" i="0" dirty="0" smtClean="0"/>
              <a:t>” intention</a:t>
            </a:r>
            <a:r>
              <a:rPr lang="en-US" i="0" dirty="0"/>
              <a:t>.</a:t>
            </a:r>
            <a:r>
              <a:rPr lang="en-US" i="0" dirty="0" smtClean="0"/>
              <a:t>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(Alonso, 2009, pp. 444-5)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7051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438400" y="991844"/>
            <a:ext cx="22098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610844"/>
            <a:ext cx="436200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>
                <a:solidFill>
                  <a:srgbClr val="000000"/>
                </a:solidFill>
              </a:rPr>
              <a:t> [shared] intention</a:t>
            </a:r>
            <a:r>
              <a:rPr lang="en-US" i="0" dirty="0">
                <a:solidFill>
                  <a:srgbClr val="000000"/>
                </a:solidFill>
              </a:rPr>
              <a:t>.</a:t>
            </a:r>
            <a:r>
              <a:rPr lang="en-US" i="0" dirty="0" smtClean="0"/>
              <a:t>’</a:t>
            </a:r>
          </a:p>
        </p:txBody>
      </p:sp>
      <p:pic>
        <p:nvPicPr>
          <p:cNvPr id="4" name="Picture 3" descr="Margaret.Gilbert_Uci.161253.jpg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05" l="7000" r="96000">
                        <a14:foregroundMark x1="19500" y1="8982" x2="23000" y2="53892"/>
                        <a14:foregroundMark x1="69500" y1="16766" x2="70500" y2="32335"/>
                        <a14:foregroundMark x1="71500" y1="52695" x2="76500" y2="61078"/>
                        <a14:foregroundMark x1="45500" y1="19162" x2="45500" y2="19162"/>
                        <a14:foregroundMark x1="65500" y1="1198" x2="65500" y2="1198"/>
                        <a14:foregroundMark x1="81000" y1="43713" x2="76000" y2="82635"/>
                        <a14:foregroundMark x1="68500" y1="79641" x2="17500" y2="77246"/>
                        <a14:foregroundMark x1="16500" y1="95210" x2="91500" y2="95808"/>
                        <a14:foregroundMark x1="96000" y1="88623" x2="96000" y2="97605"/>
                        <a14:foregroundMark x1="69500" y1="0" x2="78000" y2="38323"/>
                        <a14:foregroundMark x1="82500" y1="37126" x2="82500" y2="37126"/>
                        <a14:foregroundMark x1="83500" y1="44910" x2="79000" y2="13772"/>
                        <a14:foregroundMark x1="23000" y1="0" x2="7000" y2="21557"/>
                        <a14:foregroundMark x1="16000" y1="0" x2="14000" y2="3593"/>
                        <a14:foregroundMark x1="11000" y1="27545" x2="15500" y2="5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090" y="188640"/>
            <a:ext cx="1973262" cy="1648745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90600" y="5026091"/>
            <a:ext cx="6705600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“it </a:t>
            </a:r>
            <a:r>
              <a:rPr lang="en-US" i="0" dirty="0"/>
              <a:t>is precisely the meshing and sharing of psychological states </a:t>
            </a:r>
            <a:r>
              <a:rPr lang="en-US" i="0" dirty="0" smtClean="0"/>
              <a:t>... that </a:t>
            </a:r>
            <a:r>
              <a:rPr lang="en-US" i="0" dirty="0"/>
              <a:t>holds the key to understanding how humans have achieved their sophisticated and numerous forms of joint </a:t>
            </a:r>
            <a:r>
              <a:rPr lang="en-US" i="0" dirty="0" smtClean="0"/>
              <a:t>activity”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(Call 2009 p. 369)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799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‘Shared intentionality is the foundation upon which joint action is built.’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</a:t>
            </a:r>
            <a:r>
              <a:rPr lang="en-US" i="0" dirty="0"/>
              <a:t>Carpenter 2009, p. 381)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3395168"/>
            <a:ext cx="67056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</a:t>
            </a:r>
            <a:r>
              <a:rPr lang="en-US" i="0" dirty="0"/>
              <a:t>the key property of joint action lies in its internal component [...] in the participants’ having a “collective” or “shared</a:t>
            </a:r>
            <a:r>
              <a:rPr lang="en-US" i="0" dirty="0" smtClean="0"/>
              <a:t>” intention</a:t>
            </a:r>
            <a:r>
              <a:rPr lang="en-US" i="0" dirty="0"/>
              <a:t>.</a:t>
            </a:r>
            <a:r>
              <a:rPr lang="en-US" i="0" dirty="0" smtClean="0"/>
              <a:t>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(Alonso, 2009, pp. 444-5)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9685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activities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1043608" y="1988840"/>
            <a:ext cx="7200800" cy="12512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The goal of Ayesha and Beatrice’s action is to free the cat. </a:t>
            </a:r>
          </a:p>
          <a:p>
            <a:pPr>
              <a:spcBef>
                <a:spcPts val="11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It is not true that Ayesha and Beatrice have a shared intention.   Nor any other kind of shared goal-state.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27584" y="3501008"/>
            <a:ext cx="7560840" cy="2448272"/>
          </a:xfrm>
          <a:prstGeom prst="rect">
            <a:avLst/>
          </a:prstGeom>
          <a:solidFill>
            <a:schemeClr val="tx1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solidFill>
                <a:schemeClr val="tx1"/>
              </a:solidFill>
              <a:effectLst/>
              <a:latin typeface="Myriad Web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9552" y="1052736"/>
            <a:ext cx="7560840" cy="720080"/>
          </a:xfrm>
          <a:prstGeom prst="rect">
            <a:avLst/>
          </a:prstGeom>
          <a:solidFill>
            <a:schemeClr val="tx1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solidFill>
                <a:schemeClr val="tx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353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activities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1043608" y="1988840"/>
            <a:ext cx="7200800" cy="12512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The goal of Ayesha and Beatrice’s action is to free the cat. </a:t>
            </a:r>
          </a:p>
          <a:p>
            <a:pPr>
              <a:spcBef>
                <a:spcPts val="11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It is not true that Ayesha and Beatrice have a shared intention.   Nor any other kind of shared goal-state.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11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1887" y="3213557"/>
            <a:ext cx="22202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shared intention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741363"/>
            <a:ext cx="9144000" cy="6116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4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7544" y="369238"/>
            <a:ext cx="3600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action, or something resembling one, comprising two or more agents’ goal-directed activities.</a:t>
            </a:r>
          </a:p>
        </p:txBody>
      </p:sp>
    </p:spTree>
    <p:extLst>
      <p:ext uri="{BB962C8B-B14F-4D97-AF65-F5344CB8AC3E}">
        <p14:creationId xmlns:p14="http://schemas.microsoft.com/office/powerpoint/2010/main" val="5132877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1295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281940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3962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3212466"/>
            <a:ext cx="74100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joint action without shared intention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6400"/>
            <a:ext cx="9144000" cy="591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139952" y="6021288"/>
            <a:ext cx="478834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solidFill>
                  <a:srgbClr val="FFFFFF"/>
                </a:solidFill>
                <a:ea typeface="Arial" charset="0"/>
                <a:cs typeface="Arial" charset="0"/>
              </a:rPr>
              <a:t>cf. Vesper et </a:t>
            </a:r>
            <a:r>
              <a:rPr lang="en-US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al, </a:t>
            </a:r>
            <a:r>
              <a:rPr lang="en-US" i="0" u="sng" dirty="0" err="1" smtClean="0">
                <a:solidFill>
                  <a:srgbClr val="FFFFFF"/>
                </a:solidFill>
                <a:ea typeface="Arial" charset="0"/>
                <a:cs typeface="Arial" charset="0"/>
              </a:rPr>
              <a:t>Neutal</a:t>
            </a:r>
            <a:r>
              <a:rPr lang="en-US" i="0" u="sng" dirty="0" smtClean="0">
                <a:solidFill>
                  <a:srgbClr val="FFFFFF"/>
                </a:solidFill>
                <a:ea typeface="Arial" charset="0"/>
                <a:cs typeface="Arial" charset="0"/>
              </a:rPr>
              <a:t> Networks</a:t>
            </a:r>
            <a:r>
              <a:rPr lang="en-US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 (2010)</a:t>
            </a:r>
            <a:endParaRPr lang="en-US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184"/>
          <a:stretch>
            <a:fillRect/>
          </a:stretch>
        </p:blipFill>
        <p:spPr bwMode="auto">
          <a:xfrm>
            <a:off x="3175" y="0"/>
            <a:ext cx="46450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3" y="3577872"/>
            <a:ext cx="1651000" cy="19022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99792" y="3501008"/>
            <a:ext cx="1800200" cy="1979148"/>
          </a:xfrm>
          <a:prstGeom prst="rect">
            <a:avLst/>
          </a:prstGeom>
        </p:spPr>
      </p:pic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698" y="902330"/>
            <a:ext cx="1840634" cy="2088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6084168" y="907126"/>
            <a:ext cx="1944216" cy="18664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544" y="5301208"/>
            <a:ext cx="455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perception, action, and cognition are grounded in social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interaction”</a:t>
            </a:r>
          </a:p>
          <a:p>
            <a:pPr algn="r"/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Sebanz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Knoblich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2008)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544" y="369238"/>
            <a:ext cx="3600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 </a:t>
            </a:r>
            <a:r>
              <a:rPr lang="en-US" i="0" dirty="0"/>
              <a:t>goal-directed action, or something resembling one, comprising two or more agents’ goal-directed activities.</a:t>
            </a:r>
          </a:p>
        </p:txBody>
      </p:sp>
      <p:pic>
        <p:nvPicPr>
          <p:cNvPr id="14" name="Picture 13" descr="moll.jpg"/>
          <p:cNvPicPr>
            <a:picLocks noChangeAspect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3779912" y="908720"/>
            <a:ext cx="1920001" cy="18320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172" y="2558514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“the unique aspects of human cognition ... were driven by, or even constituted by, social co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-operation”</a:t>
            </a:r>
          </a:p>
          <a:p>
            <a:pPr algn="r"/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(Moll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2007)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6027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268" y="2468880"/>
            <a:ext cx="2558034" cy="1920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97" y="2578608"/>
            <a:ext cx="2266569" cy="1700784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3963" y="2559304"/>
            <a:ext cx="2324608" cy="17393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 bwMode="auto">
          <a:xfrm>
            <a:off x="6228184" y="4365104"/>
            <a:ext cx="2376264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FFFF">
                <a:alpha val="61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03707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818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would normally occur partly as a consequence of 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</p:spTree>
    <p:extLst>
      <p:ext uri="{BB962C8B-B14F-4D97-AF65-F5344CB8AC3E}">
        <p14:creationId xmlns:p14="http://schemas.microsoft.com/office/powerpoint/2010/main" val="2555650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818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would normally occur partly as a consequence of 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</a:t>
            </a:r>
          </a:p>
        </p:txBody>
      </p:sp>
      <p:sp>
        <p:nvSpPr>
          <p:cNvPr id="5" name="Left Brace 4"/>
          <p:cNvSpPr/>
          <p:nvPr/>
        </p:nvSpPr>
        <p:spPr bwMode="auto">
          <a:xfrm>
            <a:off x="2123728" y="2996952"/>
            <a:ext cx="576064" cy="3672408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560" y="4437112"/>
            <a:ext cx="144016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</p:spTree>
    <p:extLst>
      <p:ext uri="{BB962C8B-B14F-4D97-AF65-F5344CB8AC3E}">
        <p14:creationId xmlns:p14="http://schemas.microsoft.com/office/powerpoint/2010/main" val="15116168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818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would normally occur partly as a consequence of 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</a:t>
            </a:r>
          </a:p>
        </p:txBody>
      </p:sp>
      <p:sp>
        <p:nvSpPr>
          <p:cNvPr id="5" name="Left Brace 4"/>
          <p:cNvSpPr/>
          <p:nvPr/>
        </p:nvSpPr>
        <p:spPr bwMode="auto">
          <a:xfrm>
            <a:off x="2123728" y="2996952"/>
            <a:ext cx="576064" cy="3672408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560" y="4437112"/>
            <a:ext cx="144016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</p:spTree>
    <p:extLst>
      <p:ext uri="{BB962C8B-B14F-4D97-AF65-F5344CB8AC3E}">
        <p14:creationId xmlns:p14="http://schemas.microsoft.com/office/powerpoint/2010/main" val="19978877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_AA_0666cutout.JPG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144016" y="0"/>
            <a:ext cx="4157697" cy="6858000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75656" y="2924944"/>
            <a:ext cx="4608513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second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427884" y="3733948"/>
            <a:ext cx="4096444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half</a:t>
            </a:r>
          </a:p>
        </p:txBody>
      </p:sp>
    </p:spTree>
    <p:extLst>
      <p:ext uri="{BB962C8B-B14F-4D97-AF65-F5344CB8AC3E}">
        <p14:creationId xmlns:p14="http://schemas.microsoft.com/office/powerpoint/2010/main" val="2795585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DSC_AA_0666cutout.JPG"/>
          <p:cNvPicPr>
            <a:picLocks noChangeAspect="1"/>
          </p:cNvPicPr>
          <p:nvPr/>
        </p:nvPicPr>
        <p:blipFill rotWithShape="1">
          <a:blip r:embed="rId4" cstate="screen">
            <a:alphaModFix amt="67000"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00" b="98257" l="5626" r="82409">
                        <a14:foregroundMark x1="37639" y1="5652" x2="31616" y2="9033"/>
                        <a14:foregroundMark x1="11331" y1="54728" x2="5626" y2="48706"/>
                        <a14:foregroundMark x1="19334" y1="93450" x2="62441" y2="98257"/>
                        <a14:foregroundMark x1="78447" y1="45219" x2="82409" y2="43687"/>
                      </a14:backgroundRemoval>
                    </a14:imgEffect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144016" y="0"/>
            <a:ext cx="4157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517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898983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/>
              <a:t>tidying </a:t>
            </a:r>
            <a:r>
              <a:rPr lang="en-GB" i="0" dirty="0"/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/>
              <a:t>(</a:t>
            </a:r>
            <a:r>
              <a:rPr lang="en-GB" sz="1600" i="0" dirty="0" err="1"/>
              <a:t>Behne</a:t>
            </a:r>
            <a:r>
              <a:rPr lang="en-GB" sz="1600" i="0" dirty="0"/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/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/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/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/>
              <a:t>(</a:t>
            </a:r>
            <a:r>
              <a:rPr lang="en-GB" sz="1600" i="0" dirty="0" err="1"/>
              <a:t>Tomasello</a:t>
            </a:r>
            <a:r>
              <a:rPr lang="en-GB" sz="1600" i="0" dirty="0"/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/>
              <a:t>pretending to row a boat together</a:t>
            </a:r>
            <a:endParaRPr lang="en-GB" i="0" dirty="0"/>
          </a:p>
        </p:txBody>
      </p:sp>
      <p:pic>
        <p:nvPicPr>
          <p:cNvPr id="4" name="Picture 3" descr="DSC_AA_0666cutout.JPG"/>
          <p:cNvPicPr>
            <a:picLocks noChangeAspect="1"/>
          </p:cNvPicPr>
          <p:nvPr/>
        </p:nvPicPr>
        <p:blipFill rotWithShape="1">
          <a:blip r:embed="rId3" cstate="screen">
            <a:grayscl/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00" b="98257" l="5626" r="82409">
                        <a14:foregroundMark x1="37639" y1="5652" x2="31616" y2="9033"/>
                        <a14:foregroundMark x1="11331" y1="54728" x2="5626" y2="48706"/>
                        <a14:foregroundMark x1="19334" y1="93450" x2="62441" y2="98257"/>
                        <a14:foregroundMark x1="78447" y1="45219" x2="82409" y2="43687"/>
                      </a14:backgroundRemoval>
                    </a14:imgEffect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144016" y="0"/>
            <a:ext cx="4157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86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54091" y="476672"/>
            <a:ext cx="3590801" cy="6116675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Joint actions in children’s second year involve ...</a:t>
            </a:r>
          </a:p>
          <a:p>
            <a:pPr>
              <a:spcBef>
                <a:spcPts val="22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abilities to switch roles</a:t>
            </a:r>
          </a:p>
          <a:p>
            <a:pPr>
              <a:spcBef>
                <a:spcPts val="22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sensitivity to others’ mental states</a:t>
            </a:r>
          </a:p>
          <a:p>
            <a:pPr algn="r">
              <a:spcBef>
                <a:spcPts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i="0" dirty="0" err="1" smtClean="0"/>
              <a:t>Buttelmann</a:t>
            </a:r>
            <a:r>
              <a:rPr lang="en-US" sz="1600" i="0" dirty="0" smtClean="0"/>
              <a:t>, Carpenter </a:t>
            </a:r>
            <a:r>
              <a:rPr lang="en-US" sz="1600" i="0" dirty="0"/>
              <a:t>et al (2009</a:t>
            </a:r>
            <a:r>
              <a:rPr lang="en-US" sz="1600" i="0" dirty="0" smtClean="0"/>
              <a:t>)</a:t>
            </a:r>
          </a:p>
          <a:p>
            <a:pPr>
              <a:spcBef>
                <a:spcPts val="22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dispositions to help partners</a:t>
            </a:r>
          </a:p>
          <a:p>
            <a:pPr algn="r">
              <a:spcBef>
                <a:spcPts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i="0" dirty="0" err="1" smtClean="0"/>
              <a:t>Warneken</a:t>
            </a:r>
            <a:r>
              <a:rPr lang="en-US" sz="1600" i="0" dirty="0" smtClean="0"/>
              <a:t>, Chen et </a:t>
            </a:r>
            <a:r>
              <a:rPr lang="en-US" sz="1600" i="0" dirty="0"/>
              <a:t>al (2009</a:t>
            </a:r>
            <a:r>
              <a:rPr lang="en-US" sz="1600" i="0" dirty="0" smtClean="0"/>
              <a:t>)</a:t>
            </a:r>
          </a:p>
          <a:p>
            <a:pPr>
              <a:spcBef>
                <a:spcPts val="22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partner-specific projects</a:t>
            </a:r>
            <a:endParaRPr lang="en-US" i="0" dirty="0"/>
          </a:p>
          <a:p>
            <a:pPr algn="r">
              <a:spcBef>
                <a:spcPts val="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i="0" dirty="0" err="1" smtClean="0"/>
              <a:t>Liebal</a:t>
            </a:r>
            <a:r>
              <a:rPr lang="en-US" sz="1600" i="0" dirty="0" smtClean="0"/>
              <a:t>, </a:t>
            </a:r>
            <a:r>
              <a:rPr lang="en-US" sz="1600" i="0" dirty="0" err="1" smtClean="0"/>
              <a:t>Behne</a:t>
            </a:r>
            <a:r>
              <a:rPr lang="en-US" sz="1600" i="0" dirty="0" smtClean="0"/>
              <a:t> </a:t>
            </a:r>
            <a:r>
              <a:rPr lang="en-US" sz="1600" i="0" dirty="0"/>
              <a:t>et al (2009</a:t>
            </a:r>
            <a:r>
              <a:rPr lang="en-US" sz="1600" i="0" dirty="0" smtClean="0"/>
              <a:t>)</a:t>
            </a: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...</a:t>
            </a: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898983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/>
              <a:t>tidying </a:t>
            </a:r>
            <a:r>
              <a:rPr lang="en-GB" i="0" dirty="0"/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/>
              <a:t>(</a:t>
            </a:r>
            <a:r>
              <a:rPr lang="en-GB" sz="1600" i="0" dirty="0" err="1"/>
              <a:t>Behne</a:t>
            </a:r>
            <a:r>
              <a:rPr lang="en-GB" sz="1600" i="0" dirty="0"/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/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/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/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/>
              <a:t>(</a:t>
            </a:r>
            <a:r>
              <a:rPr lang="en-GB" sz="1600" i="0" dirty="0" err="1"/>
              <a:t>Tomasello</a:t>
            </a:r>
            <a:r>
              <a:rPr lang="en-GB" sz="1600" i="0" dirty="0"/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/>
              <a:t>pretending to row a boat together</a:t>
            </a:r>
            <a:endParaRPr lang="en-GB" i="0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4535996" y="58316"/>
            <a:ext cx="72008" cy="67413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404791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9552" y="260648"/>
            <a:ext cx="3672408" cy="4834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would normally occur partly as a consequence of 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43608" y="5300188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95536" y="5373216"/>
            <a:ext cx="3456384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4070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3" y="3577872"/>
            <a:ext cx="1651000" cy="1902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7" b="97380" l="6061" r="97576">
                        <a14:foregroundMark x1="63030" y1="65066" x2="91515" y2="96070"/>
                        <a14:foregroundMark x1="97576" y1="74672" x2="96364" y2="82533"/>
                        <a14:foregroundMark x1="47879" y1="72926" x2="33333" y2="81223"/>
                        <a14:foregroundMark x1="13939" y1="75983" x2="46667" y2="94323"/>
                        <a14:foregroundMark x1="21212" y1="89956" x2="12121" y2="97380"/>
                        <a14:foregroundMark x1="52121" y1="16157" x2="58788" y2="21397"/>
                        <a14:foregroundMark x1="29697" y1="26201" x2="29697" y2="26201"/>
                        <a14:foregroundMark x1="29697" y1="26201" x2="29697" y2="26201"/>
                        <a14:foregroundMark x1="30303" y1="21397" x2="30303" y2="21397"/>
                        <a14:foregroundMark x1="23636" y1="33188" x2="23636" y2="33188"/>
                        <a14:foregroundMark x1="61212" y1="19214" x2="61212" y2="19214"/>
                        <a14:foregroundMark x1="38182" y1="17467" x2="38182" y2="17467"/>
                        <a14:foregroundMark x1="45455" y1="15284" x2="45455" y2="15284"/>
                        <a14:foregroundMark x1="24242" y1="36681" x2="24242" y2="36681"/>
                        <a14:backgroundMark x1="21212" y1="28384" x2="21212" y2="28384"/>
                        <a14:backgroundMark x1="21212" y1="37555" x2="21212" y2="37555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23023"/>
          <a:stretch/>
        </p:blipFill>
        <p:spPr>
          <a:xfrm>
            <a:off x="179512" y="3241433"/>
            <a:ext cx="2095500" cy="22387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99792" y="3501008"/>
            <a:ext cx="1800200" cy="1979148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483397" y="1988840"/>
            <a:ext cx="2880692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first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779812" y="2797844"/>
            <a:ext cx="4096444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half</a:t>
            </a:r>
          </a:p>
        </p:txBody>
      </p:sp>
    </p:spTree>
    <p:extLst>
      <p:ext uri="{BB962C8B-B14F-4D97-AF65-F5344CB8AC3E}">
        <p14:creationId xmlns:p14="http://schemas.microsoft.com/office/powerpoint/2010/main" val="23042486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-252536" y="1880828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43608" y="5300188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95536" y="5373216"/>
            <a:ext cx="3456384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39552" y="260648"/>
            <a:ext cx="3672408" cy="4834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  <a:effectLst/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would normally occur partly as a consequence of 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it.</a:t>
            </a:r>
          </a:p>
        </p:txBody>
      </p:sp>
    </p:spTree>
    <p:extLst>
      <p:ext uri="{BB962C8B-B14F-4D97-AF65-F5344CB8AC3E}">
        <p14:creationId xmlns:p14="http://schemas.microsoft.com/office/powerpoint/2010/main" val="81515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-252536" y="1880828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43608" y="5300188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8" name="Left Brace 7"/>
          <p:cNvSpPr/>
          <p:nvPr/>
        </p:nvSpPr>
        <p:spPr bwMode="auto">
          <a:xfrm>
            <a:off x="4166600" y="620688"/>
            <a:ext cx="576064" cy="338437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932040" y="765522"/>
            <a:ext cx="3672408" cy="316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</a:t>
            </a:r>
            <a:r>
              <a:rPr lang="en-GB" i="0" dirty="0">
                <a:cs typeface="Arial" charset="0"/>
              </a:rPr>
              <a:t>agent expects each of the other agents </a:t>
            </a:r>
            <a:r>
              <a:rPr lang="en-GB" i="0" dirty="0" smtClean="0">
                <a:cs typeface="Arial" charset="0"/>
              </a:rPr>
              <a:t>to </a:t>
            </a:r>
            <a:r>
              <a:rPr lang="en-GB" i="0" dirty="0">
                <a:cs typeface="Arial" charset="0"/>
              </a:rPr>
              <a:t>perform </a:t>
            </a:r>
            <a:r>
              <a:rPr lang="en-GB" i="0" dirty="0" smtClean="0">
                <a:cs typeface="Arial" charset="0"/>
              </a:rPr>
              <a:t>activities directed to the goal.</a:t>
            </a:r>
          </a:p>
          <a:p>
            <a:pPr>
              <a:spcBef>
                <a:spcPts val="22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agent expects the goal to occur as a common effect of all their goal-directed actions.</a:t>
            </a:r>
            <a:endParaRPr lang="en-GB" i="0" dirty="0">
              <a:cs typeface="Arial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flipH="1">
            <a:off x="3851920" y="1988840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95536" y="5373216"/>
            <a:ext cx="3456384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39552" y="260648"/>
            <a:ext cx="3672408" cy="4834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  <a:effectLst/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would normally occur partly as a consequence of 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it.</a:t>
            </a:r>
          </a:p>
        </p:txBody>
      </p:sp>
    </p:spTree>
    <p:extLst>
      <p:ext uri="{BB962C8B-B14F-4D97-AF65-F5344CB8AC3E}">
        <p14:creationId xmlns:p14="http://schemas.microsoft.com/office/powerpoint/2010/main" val="12274249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-252536" y="1880828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43608" y="5300188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8" name="Left Brace 7"/>
          <p:cNvSpPr/>
          <p:nvPr/>
        </p:nvSpPr>
        <p:spPr bwMode="auto">
          <a:xfrm>
            <a:off x="4166600" y="620688"/>
            <a:ext cx="576064" cy="338437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932040" y="765522"/>
            <a:ext cx="3672408" cy="316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</a:t>
            </a:r>
            <a:r>
              <a:rPr lang="en-GB" i="0" dirty="0">
                <a:cs typeface="Arial" charset="0"/>
              </a:rPr>
              <a:t>agent expects each of the other agents </a:t>
            </a:r>
            <a:r>
              <a:rPr lang="en-GB" i="0" dirty="0" smtClean="0">
                <a:cs typeface="Arial" charset="0"/>
              </a:rPr>
              <a:t>to </a:t>
            </a:r>
            <a:r>
              <a:rPr lang="en-GB" i="0" dirty="0">
                <a:cs typeface="Arial" charset="0"/>
              </a:rPr>
              <a:t>perform </a:t>
            </a:r>
            <a:r>
              <a:rPr lang="en-GB" i="0" dirty="0" smtClean="0">
                <a:cs typeface="Arial" charset="0"/>
              </a:rPr>
              <a:t>activities directed to the goal.</a:t>
            </a:r>
          </a:p>
          <a:p>
            <a:pPr>
              <a:spcBef>
                <a:spcPts val="22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agent expects the goal to occur as a common effect of all their goal-directed actions.</a:t>
            </a:r>
            <a:endParaRPr lang="en-GB" i="0" dirty="0">
              <a:cs typeface="Arial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flipH="1">
            <a:off x="3851920" y="1988840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95536" y="5373216"/>
            <a:ext cx="3456384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491880" y="5949280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shared goal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395536" y="6021288"/>
            <a:ext cx="828092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39552" y="260648"/>
            <a:ext cx="3672408" cy="4834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  <a:effectLst/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would normally occur partly as a consequence of 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it.</a:t>
            </a:r>
          </a:p>
        </p:txBody>
      </p:sp>
    </p:spTree>
    <p:extLst>
      <p:ext uri="{BB962C8B-B14F-4D97-AF65-F5344CB8AC3E}">
        <p14:creationId xmlns:p14="http://schemas.microsoft.com/office/powerpoint/2010/main" val="2575893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activities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547664" y="3501008"/>
            <a:ext cx="5976664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 </a:t>
            </a:r>
            <a:r>
              <a:rPr lang="en-US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or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shared goal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4283968" y="3789040"/>
            <a:ext cx="648072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=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12930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9552" y="260648"/>
            <a:ext cx="3672408" cy="4834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would normally occur partly as a consequence of 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43608" y="5300188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8" name="Left Brace 7"/>
          <p:cNvSpPr/>
          <p:nvPr/>
        </p:nvSpPr>
        <p:spPr bwMode="auto">
          <a:xfrm>
            <a:off x="4166600" y="620688"/>
            <a:ext cx="576064" cy="338437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932040" y="765522"/>
            <a:ext cx="3672408" cy="316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</a:t>
            </a:r>
            <a:r>
              <a:rPr lang="en-GB" i="0" dirty="0">
                <a:cs typeface="Arial" charset="0"/>
              </a:rPr>
              <a:t>agent expects each of the other agents </a:t>
            </a:r>
            <a:r>
              <a:rPr lang="en-GB" i="0" dirty="0" smtClean="0">
                <a:cs typeface="Arial" charset="0"/>
              </a:rPr>
              <a:t>to </a:t>
            </a:r>
            <a:r>
              <a:rPr lang="en-GB" i="0" dirty="0">
                <a:cs typeface="Arial" charset="0"/>
              </a:rPr>
              <a:t>perform </a:t>
            </a:r>
            <a:r>
              <a:rPr lang="en-GB" i="0" dirty="0" smtClean="0">
                <a:cs typeface="Arial" charset="0"/>
              </a:rPr>
              <a:t>activities directed to the goal.</a:t>
            </a:r>
          </a:p>
          <a:p>
            <a:pPr>
              <a:spcBef>
                <a:spcPts val="22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agent expects the goal to occur as a common effect of all their goal-directed actions.</a:t>
            </a:r>
            <a:endParaRPr lang="en-GB" i="0" dirty="0">
              <a:cs typeface="Arial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flipH="1">
            <a:off x="3851920" y="1988840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95536" y="5373216"/>
            <a:ext cx="3456384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491880" y="5949280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shared goal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395536" y="6021288"/>
            <a:ext cx="828092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895906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rot="21540000">
            <a:off x="4932040" y="1484784"/>
            <a:ext cx="3168352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60000">
            <a:off x="4863743" y="1851670"/>
            <a:ext cx="788198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9552" y="260648"/>
            <a:ext cx="3672408" cy="4834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would normally occur partly as a consequence of 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43608" y="5300188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8" name="Left Brace 7"/>
          <p:cNvSpPr/>
          <p:nvPr/>
        </p:nvSpPr>
        <p:spPr bwMode="auto">
          <a:xfrm>
            <a:off x="4166600" y="620688"/>
            <a:ext cx="576064" cy="338437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932040" y="765522"/>
            <a:ext cx="3672408" cy="316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</a:t>
            </a:r>
            <a:r>
              <a:rPr lang="en-GB" i="0" dirty="0">
                <a:cs typeface="Arial" charset="0"/>
              </a:rPr>
              <a:t>agent expects each of the other agents </a:t>
            </a:r>
            <a:r>
              <a:rPr lang="en-GB" i="0" dirty="0" smtClean="0">
                <a:cs typeface="Arial" charset="0"/>
              </a:rPr>
              <a:t>to </a:t>
            </a:r>
            <a:r>
              <a:rPr lang="en-GB" i="0" dirty="0">
                <a:cs typeface="Arial" charset="0"/>
              </a:rPr>
              <a:t>perform </a:t>
            </a:r>
            <a:r>
              <a:rPr lang="en-GB" i="0" dirty="0" smtClean="0">
                <a:solidFill>
                  <a:schemeClr val="tx1"/>
                </a:solidFill>
                <a:cs typeface="Arial" charset="0"/>
              </a:rPr>
              <a:t>activities directed to the goal.</a:t>
            </a:r>
          </a:p>
          <a:p>
            <a:pPr>
              <a:spcBef>
                <a:spcPts val="22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agent expects the goal to occur as a common effect of all their goal-directed actions.</a:t>
            </a:r>
            <a:endParaRPr lang="en-GB" i="0" dirty="0">
              <a:cs typeface="Arial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flipH="1">
            <a:off x="3851920" y="1988840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95536" y="5373216"/>
            <a:ext cx="3456384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491880" y="5949280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shared goal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395536" y="6021288"/>
            <a:ext cx="828092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52807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rot="21540000">
            <a:off x="4932040" y="1484784"/>
            <a:ext cx="3168352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60000">
            <a:off x="4863743" y="1851670"/>
            <a:ext cx="788198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932040" y="765522"/>
            <a:ext cx="3672408" cy="316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</a:t>
            </a:r>
            <a:r>
              <a:rPr lang="en-GB" i="0" dirty="0">
                <a:cs typeface="Arial" charset="0"/>
              </a:rPr>
              <a:t>agent expects each of the other agents </a:t>
            </a:r>
            <a:r>
              <a:rPr lang="en-GB" i="0" dirty="0" smtClean="0">
                <a:cs typeface="Arial" charset="0"/>
              </a:rPr>
              <a:t>to </a:t>
            </a:r>
            <a:r>
              <a:rPr lang="en-GB" i="0" dirty="0">
                <a:cs typeface="Arial" charset="0"/>
              </a:rPr>
              <a:t>perform </a:t>
            </a:r>
            <a:r>
              <a:rPr lang="en-GB" i="0" dirty="0" smtClean="0">
                <a:solidFill>
                  <a:schemeClr val="tx1"/>
                </a:solidFill>
                <a:cs typeface="Arial" charset="0"/>
              </a:rPr>
              <a:t>activities directed to the goal.</a:t>
            </a:r>
          </a:p>
          <a:p>
            <a:pPr>
              <a:spcBef>
                <a:spcPts val="22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agent expects the goal to occur as a common effect of all their goal-directed actions.</a:t>
            </a:r>
            <a:endParaRPr lang="en-GB" i="0" dirty="0">
              <a:cs typeface="Arial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65175" y="549275"/>
            <a:ext cx="3590925" cy="3223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Intentions are …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dirty="0" smtClean="0">
                <a:cs typeface="Arial" charset="0"/>
              </a:rPr>
              <a:t>* attitudes </a:t>
            </a:r>
            <a:r>
              <a:rPr lang="en-GB" i="0" dirty="0">
                <a:cs typeface="Arial" charset="0"/>
              </a:rPr>
              <a:t>to propositions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 smtClean="0">
                <a:cs typeface="Arial" charset="0"/>
              </a:rPr>
              <a:t>* conclusions </a:t>
            </a:r>
            <a:r>
              <a:rPr lang="en-GB" i="0" dirty="0">
                <a:cs typeface="Arial" charset="0"/>
              </a:rPr>
              <a:t>of practical reasoning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 smtClean="0">
                <a:cs typeface="Arial" charset="0"/>
              </a:rPr>
              <a:t>* elements </a:t>
            </a:r>
            <a:r>
              <a:rPr lang="en-GB" i="0" dirty="0">
                <a:cs typeface="Arial" charset="0"/>
              </a:rPr>
              <a:t>of plans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 smtClean="0">
                <a:cs typeface="Arial" charset="0"/>
              </a:rPr>
              <a:t>* defined by norms </a:t>
            </a:r>
            <a:r>
              <a:rPr lang="en-GB" i="0" dirty="0">
                <a:cs typeface="Arial" charset="0"/>
              </a:rPr>
              <a:t>of consistency 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4535996" y="58316"/>
            <a:ext cx="72008" cy="674136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95507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rot="21540000">
            <a:off x="4932040" y="1484784"/>
            <a:ext cx="3168352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60000">
            <a:off x="4863743" y="1851670"/>
            <a:ext cx="788198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9552" y="260648"/>
            <a:ext cx="3672408" cy="4834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would normally occur partly as a consequence of 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43608" y="5300188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8" name="Left Brace 7"/>
          <p:cNvSpPr/>
          <p:nvPr/>
        </p:nvSpPr>
        <p:spPr bwMode="auto">
          <a:xfrm>
            <a:off x="4166600" y="620688"/>
            <a:ext cx="576064" cy="338437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932040" y="765522"/>
            <a:ext cx="3672408" cy="316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</a:t>
            </a:r>
            <a:r>
              <a:rPr lang="en-GB" i="0" dirty="0">
                <a:cs typeface="Arial" charset="0"/>
              </a:rPr>
              <a:t>agent expects each of the other agents </a:t>
            </a:r>
            <a:r>
              <a:rPr lang="en-GB" i="0" dirty="0" smtClean="0">
                <a:cs typeface="Arial" charset="0"/>
              </a:rPr>
              <a:t>to </a:t>
            </a:r>
            <a:r>
              <a:rPr lang="en-GB" i="0" dirty="0">
                <a:cs typeface="Arial" charset="0"/>
              </a:rPr>
              <a:t>perform </a:t>
            </a:r>
            <a:r>
              <a:rPr lang="en-GB" i="0" dirty="0" smtClean="0">
                <a:solidFill>
                  <a:schemeClr val="tx1"/>
                </a:solidFill>
                <a:cs typeface="Arial" charset="0"/>
              </a:rPr>
              <a:t>activities directed to the goal.</a:t>
            </a:r>
          </a:p>
          <a:p>
            <a:pPr>
              <a:spcBef>
                <a:spcPts val="22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agent expects the goal to occur as a common effect of all their goal-directed actions.</a:t>
            </a:r>
            <a:endParaRPr lang="en-GB" i="0" dirty="0">
              <a:cs typeface="Arial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flipH="1">
            <a:off x="3851920" y="1988840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95536" y="5373216"/>
            <a:ext cx="3456384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491880" y="5949280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shared goal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395536" y="6021288"/>
            <a:ext cx="828092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550620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atman 2small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67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</p:txBody>
      </p:sp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endParaRPr lang="en-GB" i="0">
              <a:cs typeface="Arial" charset="0"/>
            </a:endParaRPr>
          </a:p>
        </p:txBody>
      </p:sp>
      <p:pic>
        <p:nvPicPr>
          <p:cNvPr id="5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83568" y="332656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825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3" y="3577872"/>
            <a:ext cx="1651000" cy="1902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7" b="97380" l="6061" r="97576">
                        <a14:foregroundMark x1="63030" y1="65066" x2="91515" y2="96070"/>
                        <a14:foregroundMark x1="97576" y1="74672" x2="96364" y2="82533"/>
                        <a14:foregroundMark x1="47879" y1="72926" x2="33333" y2="81223"/>
                        <a14:foregroundMark x1="13939" y1="75983" x2="46667" y2="94323"/>
                        <a14:foregroundMark x1="21212" y1="89956" x2="12121" y2="97380"/>
                        <a14:foregroundMark x1="52121" y1="16157" x2="58788" y2="21397"/>
                        <a14:foregroundMark x1="29697" y1="26201" x2="29697" y2="26201"/>
                        <a14:foregroundMark x1="29697" y1="26201" x2="29697" y2="26201"/>
                        <a14:foregroundMark x1="30303" y1="21397" x2="30303" y2="21397"/>
                        <a14:foregroundMark x1="23636" y1="33188" x2="23636" y2="33188"/>
                        <a14:foregroundMark x1="61212" y1="19214" x2="61212" y2="19214"/>
                        <a14:foregroundMark x1="38182" y1="17467" x2="38182" y2="17467"/>
                        <a14:foregroundMark x1="45455" y1="15284" x2="45455" y2="15284"/>
                        <a14:foregroundMark x1="24242" y1="36681" x2="24242" y2="36681"/>
                        <a14:backgroundMark x1="21212" y1="28384" x2="21212" y2="28384"/>
                        <a14:backgroundMark x1="21212" y1="37555" x2="21212" y2="37555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23023"/>
          <a:stretch/>
        </p:blipFill>
        <p:spPr>
          <a:xfrm>
            <a:off x="179512" y="3241433"/>
            <a:ext cx="2095500" cy="22387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99792" y="3501008"/>
            <a:ext cx="1800200" cy="1979148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483397" y="1988840"/>
            <a:ext cx="2880692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first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779812" y="2797844"/>
            <a:ext cx="4096444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half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47964" y="3861048"/>
            <a:ext cx="4096444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collective goals</a:t>
            </a:r>
          </a:p>
        </p:txBody>
      </p:sp>
    </p:spTree>
    <p:extLst>
      <p:ext uri="{BB962C8B-B14F-4D97-AF65-F5344CB8AC3E}">
        <p14:creationId xmlns:p14="http://schemas.microsoft.com/office/powerpoint/2010/main" val="2002467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9381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endParaRPr lang="en-GB" i="0">
              <a:cs typeface="Arial" charset="0"/>
            </a:endParaRPr>
          </a:p>
        </p:txBody>
      </p:sp>
      <p:pic>
        <p:nvPicPr>
          <p:cNvPr id="5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83568" y="332656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331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2. I intend that we J in accordance with and because of la, lb, and meshing subplans of la and lb;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 </a:t>
            </a: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3. 1 and 2 are common knowledge between us</a:t>
            </a:r>
            <a:r>
              <a:rPr lang="ja-JP" altLang="en-GB" i="0">
                <a:latin typeface="Arial"/>
                <a:cs typeface="Arial" charset="0"/>
              </a:rPr>
              <a:t>”</a:t>
            </a:r>
            <a:r>
              <a:rPr lang="en-GB" i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(Bratman 1993: View 4)</a:t>
            </a:r>
          </a:p>
        </p:txBody>
      </p:sp>
      <p:pic>
        <p:nvPicPr>
          <p:cNvPr id="5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83568" y="332656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21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tman 2small.jpg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288771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2. I intend that we J in accordance with and because of la, lb, and meshing subplans of la and lb;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 </a:t>
            </a:r>
            <a:r>
              <a:rPr lang="ja-JP" altLang="en-GB" i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(Bratman 1993: View 4)</a:t>
            </a:r>
          </a:p>
        </p:txBody>
      </p:sp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8773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8774" name="Text Box 6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83568" y="332656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3555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2. I intend that we J in accordance with and because of la, lb, and meshing subplans of la and lb;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 </a:t>
            </a: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3. 1 and 2 are common knowledge between us</a:t>
            </a:r>
            <a:r>
              <a:rPr lang="ja-JP" altLang="en-GB" i="0">
                <a:latin typeface="Arial"/>
                <a:cs typeface="Arial" charset="0"/>
              </a:rPr>
              <a:t>”</a:t>
            </a:r>
            <a:r>
              <a:rPr lang="en-GB" i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(Bratman 1993: View 4)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cs typeface="Arial" charset="0"/>
              </a:rPr>
              <a:t>{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others</a:t>
            </a:r>
            <a:r>
              <a:rPr lang="ja-JP" alt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ial"/>
                <a:cs typeface="Arial" charset="0"/>
              </a:rPr>
              <a:t>’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 knowledge of intentions about intentions</a:t>
            </a:r>
          </a:p>
        </p:txBody>
      </p:sp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3568" y="332656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57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</a:t>
            </a:r>
            <a:r>
              <a:rPr lang="en-GB" i="0" dirty="0" err="1">
                <a:cs typeface="Arial" charset="0"/>
              </a:rPr>
              <a:t>Bratman</a:t>
            </a:r>
            <a:r>
              <a:rPr lang="en-GB" i="0" dirty="0">
                <a:cs typeface="Arial" charset="0"/>
              </a:rPr>
              <a:t> 1993: View 4)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cs typeface="Arial" charset="0"/>
              </a:rPr>
              <a:t>{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others</a:t>
            </a:r>
            <a:r>
              <a:rPr lang="ja-JP" alt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ial"/>
                <a:cs typeface="Arial" charset="0"/>
              </a:rPr>
              <a:t>’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 knowledge of intentions about intentions</a:t>
            </a:r>
          </a:p>
        </p:txBody>
      </p:sp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83568" y="332656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65175" y="332656"/>
            <a:ext cx="7694613" cy="17851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l"/>
            <a:r>
              <a:rPr lang="en-GB" i="0" dirty="0" smtClean="0">
                <a:latin typeface="Myriad Web"/>
              </a:rPr>
              <a:t>“philosophers ... postulate </a:t>
            </a:r>
            <a:r>
              <a:rPr lang="en-GB" i="0" dirty="0">
                <a:latin typeface="Myriad Web"/>
              </a:rPr>
              <a:t>complex intentional structures that often seem to be beyond human cognitive ability in real-time social interactions</a:t>
            </a:r>
            <a:r>
              <a:rPr lang="en-GB" i="0" dirty="0" smtClean="0">
                <a:latin typeface="Myriad Web"/>
              </a:rPr>
              <a:t>.</a:t>
            </a:r>
            <a:r>
              <a:rPr lang="en-GB" altLang="ja-JP" i="0" dirty="0" smtClean="0">
                <a:latin typeface="Myriad Web"/>
              </a:rPr>
              <a:t>”</a:t>
            </a:r>
            <a:endParaRPr lang="en-GB" i="0" dirty="0">
              <a:latin typeface="Myriad Web"/>
            </a:endParaRPr>
          </a:p>
          <a:p>
            <a:pPr algn="r"/>
            <a:r>
              <a:rPr lang="en-GB" i="0" dirty="0">
                <a:latin typeface="Myriad Web"/>
              </a:rPr>
              <a:t>(</a:t>
            </a:r>
            <a:r>
              <a:rPr lang="en-GB" i="0" dirty="0" err="1">
                <a:latin typeface="Myriad Web"/>
              </a:rPr>
              <a:t>Knoblich</a:t>
            </a:r>
            <a:r>
              <a:rPr lang="en-GB" i="0" dirty="0">
                <a:latin typeface="Myriad Web"/>
              </a:rPr>
              <a:t> &amp; </a:t>
            </a:r>
            <a:r>
              <a:rPr lang="en-GB" i="0" dirty="0" err="1">
                <a:latin typeface="Myriad Web"/>
              </a:rPr>
              <a:t>Sebanz</a:t>
            </a:r>
            <a:r>
              <a:rPr lang="en-GB" i="0" dirty="0">
                <a:latin typeface="Myriad Web"/>
              </a:rPr>
              <a:t> 2008: 2022)</a:t>
            </a:r>
          </a:p>
          <a:p>
            <a:pPr algn="r"/>
            <a:endParaRPr lang="en-GB" i="0" dirty="0">
              <a:latin typeface="Myriad Web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2110176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443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65175" y="332656"/>
            <a:ext cx="7694613" cy="14465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l"/>
            <a:r>
              <a:rPr lang="en-GB" i="0" dirty="0" smtClean="0">
                <a:latin typeface="Myriad Web"/>
              </a:rPr>
              <a:t>“philosophers ... postulate </a:t>
            </a:r>
            <a:r>
              <a:rPr lang="en-GB" i="0" dirty="0">
                <a:latin typeface="Myriad Web"/>
              </a:rPr>
              <a:t>complex intentional structures that often seem to be beyond human cognitive ability in real-time social interactions</a:t>
            </a:r>
            <a:r>
              <a:rPr lang="en-GB" i="0" dirty="0" smtClean="0">
                <a:latin typeface="Myriad Web"/>
              </a:rPr>
              <a:t>.</a:t>
            </a:r>
            <a:r>
              <a:rPr lang="en-GB" altLang="ja-JP" i="0" dirty="0" smtClean="0">
                <a:latin typeface="Myriad Web"/>
              </a:rPr>
              <a:t>”</a:t>
            </a:r>
            <a:endParaRPr lang="en-GB" i="0" dirty="0">
              <a:latin typeface="Myriad Web"/>
            </a:endParaRPr>
          </a:p>
          <a:p>
            <a:pPr algn="r"/>
            <a:endParaRPr lang="en-GB" i="0" dirty="0">
              <a:latin typeface="Myriad Web"/>
            </a:endParaRPr>
          </a:p>
        </p:txBody>
      </p:sp>
      <p:sp>
        <p:nvSpPr>
          <p:cNvPr id="291842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endParaRPr lang="en-GB" b="1" i="0" dirty="0" smtClean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/>
            </a:r>
            <a:br>
              <a:rPr lang="en-GB" i="0" u="sng" dirty="0">
                <a:solidFill>
                  <a:schemeClr val="bg2"/>
                </a:solidFill>
                <a:cs typeface="Arial" charset="0"/>
              </a:rPr>
            </a:br>
            <a:endParaRPr lang="en-GB" i="0" u="sng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2. I intend that we J in accordance with and because of la,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, and meshing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subplans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of la and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Bratman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1993: View 4)</a:t>
            </a:r>
          </a:p>
        </p:txBody>
      </p:sp>
      <p:pic>
        <p:nvPicPr>
          <p:cNvPr id="7" name="Picture 6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 rot="10800000">
            <a:off x="0" y="44625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{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Intentions about intentions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{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Knowledge of others</a:t>
            </a:r>
            <a:r>
              <a:rPr lang="ja-JP" altLang="en-GB" i="0" dirty="0">
                <a:solidFill>
                  <a:schemeClr val="bg1">
                    <a:alpha val="33000"/>
                  </a:schemeClr>
                </a:solidFill>
                <a:effectLst/>
                <a:latin typeface="Arial"/>
                <a:cs typeface="Arial" charset="0"/>
              </a:rPr>
              <a:t>’</a:t>
            </a:r>
            <a:r>
              <a:rPr lang="en-GB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 knowledge of intentions about intentions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2110176"/>
            <a:ext cx="4572000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44008" y="1318088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475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65175" y="332656"/>
            <a:ext cx="7694613" cy="14465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l"/>
            <a:r>
              <a:rPr lang="en-GB" i="0" dirty="0" smtClean="0">
                <a:latin typeface="Myriad Web"/>
              </a:rPr>
              <a:t>“philosophers ... postulate </a:t>
            </a:r>
            <a:r>
              <a:rPr lang="en-GB" i="0" dirty="0">
                <a:latin typeface="Myriad Web"/>
              </a:rPr>
              <a:t>complex intentional structures that often seem to be beyond human cognitive ability in real-time social interactions</a:t>
            </a:r>
            <a:r>
              <a:rPr lang="en-GB" i="0" dirty="0" smtClean="0">
                <a:latin typeface="Myriad Web"/>
              </a:rPr>
              <a:t>.</a:t>
            </a:r>
            <a:r>
              <a:rPr lang="en-GB" altLang="ja-JP" i="0" dirty="0" smtClean="0">
                <a:latin typeface="Myriad Web"/>
              </a:rPr>
              <a:t>”</a:t>
            </a:r>
            <a:endParaRPr lang="en-GB" i="0" dirty="0">
              <a:latin typeface="Myriad Web"/>
            </a:endParaRPr>
          </a:p>
          <a:p>
            <a:pPr algn="r"/>
            <a:endParaRPr lang="en-GB" i="0" dirty="0">
              <a:latin typeface="Myriad Web"/>
            </a:endParaRPr>
          </a:p>
        </p:txBody>
      </p:sp>
      <p:sp>
        <p:nvSpPr>
          <p:cNvPr id="291842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endParaRPr lang="en-GB" b="1" i="0" dirty="0" smtClean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/>
            </a:r>
            <a:br>
              <a:rPr lang="en-GB" i="0" u="sng" dirty="0">
                <a:solidFill>
                  <a:schemeClr val="bg2"/>
                </a:solidFill>
                <a:cs typeface="Arial" charset="0"/>
              </a:rPr>
            </a:br>
            <a:endParaRPr lang="en-GB" i="0" u="sng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2. I intend that we J in accordance with and because of la,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, and meshing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subplans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of la and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Bratman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1993: View 4)</a:t>
            </a:r>
          </a:p>
        </p:txBody>
      </p:sp>
      <p:pic>
        <p:nvPicPr>
          <p:cNvPr id="7" name="Picture 6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 rot="10800000">
            <a:off x="0" y="44625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{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Intentions about intentions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{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Knowledge of others</a:t>
            </a:r>
            <a:r>
              <a:rPr lang="ja-JP" altLang="en-GB" i="0" dirty="0">
                <a:solidFill>
                  <a:schemeClr val="bg1">
                    <a:alpha val="33000"/>
                  </a:schemeClr>
                </a:solidFill>
                <a:effectLst/>
                <a:latin typeface="Arial"/>
                <a:cs typeface="Arial" charset="0"/>
              </a:rPr>
              <a:t>’</a:t>
            </a:r>
            <a:r>
              <a:rPr lang="en-GB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 knowledge of intentions about intentions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2110176"/>
            <a:ext cx="4572000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44008" y="1318088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83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65175" y="332656"/>
            <a:ext cx="7694613" cy="14465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l"/>
            <a:r>
              <a:rPr lang="en-GB" i="0" dirty="0" smtClean="0">
                <a:latin typeface="Myriad Web"/>
              </a:rPr>
              <a:t>“philosophers ... postulate </a:t>
            </a:r>
            <a:r>
              <a:rPr lang="en-GB" i="0" dirty="0">
                <a:latin typeface="Myriad Web"/>
              </a:rPr>
              <a:t>complex intentional structures that often seem to be beyond human cognitive ability in real-time social interactions</a:t>
            </a:r>
            <a:r>
              <a:rPr lang="en-GB" i="0" dirty="0" smtClean="0">
                <a:latin typeface="Myriad Web"/>
              </a:rPr>
              <a:t>.</a:t>
            </a:r>
            <a:r>
              <a:rPr lang="en-GB" altLang="ja-JP" i="0" dirty="0" smtClean="0">
                <a:latin typeface="Myriad Web"/>
              </a:rPr>
              <a:t>”</a:t>
            </a:r>
            <a:endParaRPr lang="en-GB" i="0" dirty="0">
              <a:latin typeface="Myriad Web"/>
            </a:endParaRPr>
          </a:p>
          <a:p>
            <a:pPr algn="r"/>
            <a:endParaRPr lang="en-GB" i="0" dirty="0">
              <a:latin typeface="Myriad Web"/>
            </a:endParaRPr>
          </a:p>
        </p:txBody>
      </p:sp>
      <p:sp>
        <p:nvSpPr>
          <p:cNvPr id="291842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endParaRPr lang="en-GB" b="1" i="0" dirty="0" smtClean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/>
            </a:r>
            <a:br>
              <a:rPr lang="en-GB" i="0" u="sng" dirty="0">
                <a:solidFill>
                  <a:schemeClr val="bg2"/>
                </a:solidFill>
                <a:cs typeface="Arial" charset="0"/>
              </a:rPr>
            </a:br>
            <a:endParaRPr lang="en-GB" i="0" u="sng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2. I intend that we J in accordance with and because of la,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, and meshing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subplans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of la and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Bratman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1993: View 4)</a:t>
            </a:r>
          </a:p>
        </p:txBody>
      </p:sp>
      <p:pic>
        <p:nvPicPr>
          <p:cNvPr id="7" name="Picture 6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 rot="10800000">
            <a:off x="0" y="44625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{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Intentions about intentions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{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Knowledge of others</a:t>
            </a:r>
            <a:r>
              <a:rPr lang="ja-JP" altLang="en-GB" i="0" dirty="0">
                <a:solidFill>
                  <a:schemeClr val="bg1">
                    <a:alpha val="33000"/>
                  </a:schemeClr>
                </a:solidFill>
                <a:effectLst/>
                <a:latin typeface="Arial"/>
                <a:cs typeface="Arial" charset="0"/>
              </a:rPr>
              <a:t>’</a:t>
            </a:r>
            <a:r>
              <a:rPr lang="en-GB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 knowledge of intentions about intentions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2110176"/>
            <a:ext cx="4572000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44008" y="1318088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765175" y="332656"/>
            <a:ext cx="7694613" cy="1785104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l"/>
            <a:r>
              <a:rPr lang="en-GB" i="0" dirty="0" smtClean="0">
                <a:latin typeface="Myriad Web"/>
              </a:rPr>
              <a:t>“philosophers ... postulate </a:t>
            </a:r>
            <a:r>
              <a:rPr lang="en-GB" i="0" dirty="0">
                <a:latin typeface="Myriad Web"/>
              </a:rPr>
              <a:t>complex intentional structures that often seem to be beyond human cognitive ability in real-time social interactions</a:t>
            </a:r>
            <a:r>
              <a:rPr lang="en-GB" i="0" dirty="0" smtClean="0">
                <a:latin typeface="Myriad Web"/>
              </a:rPr>
              <a:t>.</a:t>
            </a:r>
            <a:r>
              <a:rPr lang="en-GB" altLang="ja-JP" i="0" dirty="0" smtClean="0">
                <a:latin typeface="Myriad Web"/>
              </a:rPr>
              <a:t>”</a:t>
            </a:r>
            <a:endParaRPr lang="en-GB" i="0" dirty="0">
              <a:latin typeface="Myriad Web"/>
            </a:endParaRPr>
          </a:p>
          <a:p>
            <a:pPr algn="r"/>
            <a:r>
              <a:rPr lang="en-GB" i="0" dirty="0">
                <a:latin typeface="Myriad Web"/>
              </a:rPr>
              <a:t>(</a:t>
            </a:r>
            <a:r>
              <a:rPr lang="en-GB" i="0" dirty="0" err="1">
                <a:latin typeface="Myriad Web"/>
              </a:rPr>
              <a:t>Knoblich</a:t>
            </a:r>
            <a:r>
              <a:rPr lang="en-GB" i="0" dirty="0">
                <a:latin typeface="Myriad Web"/>
              </a:rPr>
              <a:t> &amp; </a:t>
            </a:r>
            <a:r>
              <a:rPr lang="en-GB" i="0" dirty="0" err="1">
                <a:latin typeface="Myriad Web"/>
              </a:rPr>
              <a:t>Sebanz</a:t>
            </a:r>
            <a:r>
              <a:rPr lang="en-GB" i="0" dirty="0">
                <a:latin typeface="Myriad Web"/>
              </a:rPr>
              <a:t> 2008: 2022)</a:t>
            </a:r>
          </a:p>
          <a:p>
            <a:pPr algn="r"/>
            <a:endParaRPr lang="en-GB" i="0" dirty="0">
              <a:latin typeface="Myriad Web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0" y="2110176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1531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898983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/>
              <a:t>tidying </a:t>
            </a:r>
            <a:r>
              <a:rPr lang="en-GB" i="0" dirty="0"/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/>
              <a:t>(</a:t>
            </a:r>
            <a:r>
              <a:rPr lang="en-GB" sz="1600" i="0" dirty="0" err="1"/>
              <a:t>Behne</a:t>
            </a:r>
            <a:r>
              <a:rPr lang="en-GB" sz="1600" i="0" dirty="0"/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/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/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/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/>
              <a:t>(</a:t>
            </a:r>
            <a:r>
              <a:rPr lang="en-GB" sz="1600" i="0" dirty="0" err="1"/>
              <a:t>Tomasello</a:t>
            </a:r>
            <a:r>
              <a:rPr lang="en-GB" sz="1600" i="0" dirty="0"/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/>
              <a:t>pretending to row a boat together</a:t>
            </a:r>
            <a:endParaRPr lang="en-GB" i="0" dirty="0"/>
          </a:p>
        </p:txBody>
      </p:sp>
      <p:pic>
        <p:nvPicPr>
          <p:cNvPr id="4" name="Picture 3" descr="DSC_AA_0666cutout.JPG"/>
          <p:cNvPicPr>
            <a:picLocks noChangeAspect="1"/>
          </p:cNvPicPr>
          <p:nvPr/>
        </p:nvPicPr>
        <p:blipFill rotWithShape="1">
          <a:blip r:embed="rId3" cstate="screen">
            <a:grayscl/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00" b="98257" l="5626" r="82409">
                        <a14:foregroundMark x1="37639" y1="5652" x2="31616" y2="9033"/>
                        <a14:foregroundMark x1="11331" y1="54728" x2="5626" y2="48706"/>
                        <a14:foregroundMark x1="19334" y1="93450" x2="62441" y2="98257"/>
                        <a14:foregroundMark x1="78447" y1="45219" x2="82409" y2="43687"/>
                      </a14:backgroundRemoval>
                    </a14:imgEffect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144016" y="0"/>
            <a:ext cx="4157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695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635693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690136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3" y="3577872"/>
            <a:ext cx="1651000" cy="19022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99792" y="3501008"/>
            <a:ext cx="1800200" cy="1979148"/>
          </a:xfrm>
          <a:prstGeom prst="rect">
            <a:avLst/>
          </a:prstGeom>
        </p:spPr>
      </p:pic>
      <p:pic>
        <p:nvPicPr>
          <p:cNvPr id="6" name="Picture 5" descr="tomasello_cutout.gif"/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0584"/>
          <a:stretch/>
        </p:blipFill>
        <p:spPr>
          <a:xfrm>
            <a:off x="5240698" y="902330"/>
            <a:ext cx="1840634" cy="1867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6084168" y="907126"/>
            <a:ext cx="1944216" cy="18664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544" y="5301208"/>
            <a:ext cx="455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effectLst>
                  <a:glow rad="127000">
                    <a:schemeClr val="tx1"/>
                  </a:glow>
                </a:effectLst>
              </a:rPr>
              <a:t>“</a:t>
            </a:r>
            <a:r>
              <a:rPr lang="en-US" i="0" dirty="0">
                <a:effectLst>
                  <a:glow rad="127000">
                    <a:schemeClr val="tx1"/>
                  </a:glow>
                </a:effectLst>
              </a:rPr>
              <a:t>perception, action, and cognition are grounded in social </a:t>
            </a:r>
            <a:r>
              <a:rPr lang="en-US" i="0" dirty="0" smtClean="0">
                <a:effectLst>
                  <a:glow rad="127000">
                    <a:schemeClr val="tx1"/>
                  </a:glow>
                </a:effectLst>
              </a:rPr>
              <a:t>interaction”</a:t>
            </a:r>
          </a:p>
          <a:p>
            <a:pPr algn="r"/>
            <a:r>
              <a:rPr lang="en-US" i="0" dirty="0" smtClean="0">
                <a:effectLst>
                  <a:glow rad="127000">
                    <a:schemeClr val="tx1"/>
                  </a:glow>
                </a:effectLst>
              </a:rPr>
              <a:t>(</a:t>
            </a:r>
            <a:r>
              <a:rPr lang="en-US" i="0" dirty="0" err="1" smtClean="0">
                <a:effectLst>
                  <a:glow rad="127000">
                    <a:schemeClr val="tx1"/>
                  </a:glow>
                </a:effectLst>
              </a:rPr>
              <a:t>Sebanz</a:t>
            </a:r>
            <a:r>
              <a:rPr lang="en-US" i="0" dirty="0" smtClean="0">
                <a:effectLst>
                  <a:glow rad="127000">
                    <a:schemeClr val="tx1"/>
                  </a:glow>
                </a:effectLst>
              </a:rPr>
              <a:t> &amp; </a:t>
            </a:r>
            <a:r>
              <a:rPr lang="en-US" i="0" dirty="0" err="1" smtClean="0">
                <a:effectLst>
                  <a:glow rad="127000">
                    <a:schemeClr val="tx1"/>
                  </a:glow>
                </a:effectLst>
              </a:rPr>
              <a:t>Knoblich</a:t>
            </a:r>
            <a:r>
              <a:rPr lang="en-US" i="0" dirty="0" smtClean="0">
                <a:effectLst>
                  <a:glow rad="127000">
                    <a:schemeClr val="tx1"/>
                  </a:glow>
                </a:effectLst>
              </a:rPr>
              <a:t> 2008)</a:t>
            </a:r>
            <a:endParaRPr lang="en-US" i="0" dirty="0">
              <a:effectLst>
                <a:glow rad="127000">
                  <a:schemeClr val="tx1"/>
                </a:glow>
              </a:effectLst>
            </a:endParaRPr>
          </a:p>
        </p:txBody>
      </p:sp>
      <p:pic>
        <p:nvPicPr>
          <p:cNvPr id="14" name="Picture 13" descr="moll.jpg"/>
          <p:cNvPicPr>
            <a:picLocks noChangeAspect="1"/>
          </p:cNvPicPr>
          <p:nvPr/>
        </p:nvPicPr>
        <p:blipFill rotWithShape="1">
          <a:blip r:embed="rId12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3779912" y="908720"/>
            <a:ext cx="1920001" cy="18320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172" y="2558514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>
                <a:effectLst>
                  <a:glow rad="127000">
                    <a:schemeClr val="tx1"/>
                  </a:glow>
                </a:effectLst>
              </a:rPr>
              <a:t>“the unique aspects of human cognition ... were driven by, or even constituted by, social co</a:t>
            </a:r>
            <a:r>
              <a:rPr lang="en-US" i="0" dirty="0" smtClean="0">
                <a:effectLst>
                  <a:glow rad="127000">
                    <a:schemeClr val="tx1"/>
                  </a:glow>
                </a:effectLst>
              </a:rPr>
              <a:t>-operation”</a:t>
            </a:r>
          </a:p>
          <a:p>
            <a:pPr algn="r"/>
            <a:r>
              <a:rPr lang="en-US" i="0" dirty="0" smtClean="0">
                <a:effectLst>
                  <a:glow rad="127000">
                    <a:schemeClr val="tx1"/>
                  </a:glow>
                </a:effectLst>
              </a:rPr>
              <a:t>(Moll &amp; </a:t>
            </a:r>
            <a:r>
              <a:rPr lang="en-US" i="0" dirty="0" err="1" smtClean="0">
                <a:effectLst>
                  <a:glow rad="127000">
                    <a:schemeClr val="tx1"/>
                  </a:glow>
                </a:effectLst>
              </a:rPr>
              <a:t>Tomasello</a:t>
            </a:r>
            <a:r>
              <a:rPr lang="en-US" i="0" dirty="0" smtClean="0">
                <a:effectLst>
                  <a:glow rad="127000">
                    <a:schemeClr val="tx1"/>
                  </a:glow>
                </a:effectLst>
              </a:rPr>
              <a:t> 2007)</a:t>
            </a:r>
            <a:endParaRPr lang="en-US" i="0" dirty="0">
              <a:effectLst>
                <a:glow rad="127000">
                  <a:schemeClr val="tx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3672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grayscl/>
            <a:alphaModFix amt="3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3" y="3577872"/>
            <a:ext cx="1651000" cy="19022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grayscl/>
            <a:alphaModFix amt="3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99792" y="3501008"/>
            <a:ext cx="1800200" cy="1979148"/>
          </a:xfrm>
          <a:prstGeom prst="rect">
            <a:avLst/>
          </a:prstGeom>
        </p:spPr>
      </p:pic>
      <p:pic>
        <p:nvPicPr>
          <p:cNvPr id="6" name="Picture 5" descr="tomasello_cutout.gif"/>
          <p:cNvPicPr>
            <a:picLocks noChangeAspect="1"/>
          </p:cNvPicPr>
          <p:nvPr/>
        </p:nvPicPr>
        <p:blipFill rotWithShape="1">
          <a:blip r:embed="rId8" cstate="screen">
            <a:alphaModFix amt="34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0584"/>
          <a:stretch/>
        </p:blipFill>
        <p:spPr>
          <a:xfrm>
            <a:off x="5240698" y="902330"/>
            <a:ext cx="1840634" cy="1867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alphaModFix amt="34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6084168" y="907126"/>
            <a:ext cx="1944216" cy="18664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544" y="5301208"/>
            <a:ext cx="455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“</a:t>
            </a:r>
            <a:r>
              <a:rPr lang="en-US" i="0" dirty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perception, action, and cognition are grounded in social </a:t>
            </a:r>
            <a:r>
              <a:rPr lang="en-US" i="0" dirty="0" smtClean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interaction”</a:t>
            </a:r>
          </a:p>
          <a:p>
            <a:pPr algn="r"/>
            <a:r>
              <a:rPr lang="en-US" i="0" dirty="0" smtClean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(</a:t>
            </a:r>
            <a:r>
              <a:rPr lang="en-US" i="0" dirty="0" err="1" smtClean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Sebanz</a:t>
            </a:r>
            <a:r>
              <a:rPr lang="en-US" i="0" dirty="0" smtClean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 &amp; </a:t>
            </a:r>
            <a:r>
              <a:rPr lang="en-US" i="0" dirty="0" err="1" smtClean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Knoblich</a:t>
            </a:r>
            <a:r>
              <a:rPr lang="en-US" i="0" dirty="0" smtClean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 2008)</a:t>
            </a:r>
            <a:endParaRPr lang="en-US" i="0" dirty="0">
              <a:solidFill>
                <a:schemeClr val="bg1">
                  <a:alpha val="34000"/>
                </a:schemeClr>
              </a:solidFill>
              <a:effectLst>
                <a:glow rad="127000">
                  <a:schemeClr val="tx1">
                    <a:alpha val="34000"/>
                  </a:schemeClr>
                </a:glow>
              </a:effectLst>
            </a:endParaRPr>
          </a:p>
        </p:txBody>
      </p:sp>
      <p:pic>
        <p:nvPicPr>
          <p:cNvPr id="14" name="Picture 13" descr="moll.jpg"/>
          <p:cNvPicPr>
            <a:picLocks noChangeAspect="1"/>
          </p:cNvPicPr>
          <p:nvPr/>
        </p:nvPicPr>
        <p:blipFill rotWithShape="1">
          <a:blip r:embed="rId12">
            <a:grayscl/>
            <a:alphaModFix amt="34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3779912" y="908720"/>
            <a:ext cx="1920001" cy="18320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5172" y="2558514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“the unique aspects of human cognition ... were driven by, or even constituted by, social co</a:t>
            </a:r>
            <a:r>
              <a:rPr lang="en-US" i="0" dirty="0" smtClean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-operation”</a:t>
            </a:r>
          </a:p>
          <a:p>
            <a:pPr algn="r"/>
            <a:r>
              <a:rPr lang="en-US" i="0" dirty="0" smtClean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(Moll &amp; </a:t>
            </a:r>
            <a:r>
              <a:rPr lang="en-US" i="0" dirty="0" err="1" smtClean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Tomasello</a:t>
            </a:r>
            <a:r>
              <a:rPr lang="en-US" i="0" dirty="0" smtClean="0">
                <a:solidFill>
                  <a:schemeClr val="bg1">
                    <a:alpha val="34000"/>
                  </a:schemeClr>
                </a:solidFill>
                <a:effectLst>
                  <a:glow rad="127000">
                    <a:schemeClr val="tx1">
                      <a:alpha val="34000"/>
                    </a:schemeClr>
                  </a:glow>
                </a:effectLst>
              </a:rPr>
              <a:t> 2007)</a:t>
            </a:r>
            <a:endParaRPr lang="en-US" i="0" dirty="0">
              <a:solidFill>
                <a:schemeClr val="bg1">
                  <a:alpha val="34000"/>
                </a:schemeClr>
              </a:solidFill>
              <a:effectLst>
                <a:glow rad="127000">
                  <a:schemeClr val="tx1">
                    <a:alpha val="34000"/>
                  </a:schemeClr>
                </a:glow>
              </a:effectLst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49027" y="623153"/>
            <a:ext cx="3590925" cy="1869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ts val="11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collective goal</a:t>
            </a:r>
          </a:p>
          <a:p>
            <a:pPr algn="l">
              <a:spcBef>
                <a:spcPts val="11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shared goal</a:t>
            </a:r>
          </a:p>
          <a:p>
            <a:pPr algn="l">
              <a:spcBef>
                <a:spcPts val="11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...</a:t>
            </a:r>
          </a:p>
          <a:p>
            <a:pPr algn="l">
              <a:spcBef>
                <a:spcPts val="11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shared intention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0209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49027" y="623153"/>
            <a:ext cx="3590925" cy="1869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ts val="11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collective goal</a:t>
            </a:r>
          </a:p>
          <a:p>
            <a:pPr algn="l">
              <a:spcBef>
                <a:spcPts val="11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shared goal</a:t>
            </a:r>
          </a:p>
          <a:p>
            <a:pPr algn="l">
              <a:spcBef>
                <a:spcPts val="11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...</a:t>
            </a:r>
          </a:p>
          <a:p>
            <a:pPr algn="l">
              <a:spcBef>
                <a:spcPts val="11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shared intention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76946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367644" y="2132856"/>
            <a:ext cx="6408712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6426579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9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279307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“</a:t>
            </a:r>
            <a:r>
              <a:rPr lang="en-GB" i="0" dirty="0" smtClean="0">
                <a:latin typeface="Myriad Web"/>
                <a:cs typeface="Arial" charset="0"/>
              </a:rPr>
              <a:t>regular </a:t>
            </a:r>
            <a:r>
              <a:rPr lang="en-GB" i="0" dirty="0">
                <a:latin typeface="Myriad Web"/>
                <a:cs typeface="Arial" charset="0"/>
              </a:rPr>
              <a:t>participation in cooperative, cultural interactions during ontogeny leads children to construct uniquely powerful forms of cognitive representation</a:t>
            </a:r>
            <a:r>
              <a:rPr lang="en-GB" i="0" dirty="0" smtClean="0">
                <a:latin typeface="Myriad Web"/>
                <a:cs typeface="Arial" charset="0"/>
              </a:rPr>
              <a:t>.”</a:t>
            </a:r>
            <a:endParaRPr lang="en-GB" i="0" dirty="0">
              <a:latin typeface="Myriad Web"/>
              <a:cs typeface="Arial" charset="0"/>
            </a:endParaRPr>
          </a:p>
          <a:p>
            <a:pPr algn="r">
              <a:spcAft>
                <a:spcPct val="25000"/>
              </a:spcAft>
              <a:defRPr/>
            </a:pPr>
            <a:r>
              <a:rPr lang="en-GB" sz="1600" i="0" dirty="0">
                <a:latin typeface="Myriad Web"/>
                <a:cs typeface="Arial" charset="0"/>
              </a:rPr>
              <a:t>(Moll &amp; </a:t>
            </a:r>
            <a:r>
              <a:rPr lang="en-GB" sz="1600" i="0" dirty="0" err="1">
                <a:latin typeface="Myriad Web"/>
                <a:cs typeface="Arial" charset="0"/>
              </a:rPr>
              <a:t>Tomasello</a:t>
            </a:r>
            <a:r>
              <a:rPr lang="en-GB" sz="1600" i="0" dirty="0">
                <a:latin typeface="Myriad Web"/>
                <a:cs typeface="Arial" charset="0"/>
              </a:rPr>
              <a:t> 2006: 2-3)</a:t>
            </a:r>
          </a:p>
        </p:txBody>
      </p:sp>
    </p:spTree>
    <p:extLst>
      <p:ext uri="{BB962C8B-B14F-4D97-AF65-F5344CB8AC3E}">
        <p14:creationId xmlns:p14="http://schemas.microsoft.com/office/powerpoint/2010/main" val="143483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9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279307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“</a:t>
            </a:r>
            <a:r>
              <a:rPr lang="en-GB" i="0" dirty="0" smtClean="0">
                <a:latin typeface="Myriad Web"/>
                <a:cs typeface="Arial" charset="0"/>
              </a:rPr>
              <a:t>regular </a:t>
            </a:r>
            <a:r>
              <a:rPr lang="en-GB" i="0" dirty="0">
                <a:latin typeface="Myriad Web"/>
                <a:cs typeface="Arial" charset="0"/>
              </a:rPr>
              <a:t>participation in cooperative, cultural interactions during ontogeny leads children to construct uniquely powerful forms of cognitive representation</a:t>
            </a:r>
            <a:r>
              <a:rPr lang="en-GB" i="0" dirty="0" smtClean="0">
                <a:latin typeface="Myriad Web"/>
                <a:cs typeface="Arial" charset="0"/>
              </a:rPr>
              <a:t>.”</a:t>
            </a:r>
            <a:endParaRPr lang="en-GB" i="0" dirty="0">
              <a:latin typeface="Myriad Web"/>
              <a:cs typeface="Arial" charset="0"/>
            </a:endParaRPr>
          </a:p>
          <a:p>
            <a:pPr algn="r">
              <a:spcAft>
                <a:spcPct val="25000"/>
              </a:spcAft>
              <a:defRPr/>
            </a:pPr>
            <a:r>
              <a:rPr lang="en-GB" sz="1600" i="0" dirty="0">
                <a:latin typeface="Myriad Web"/>
                <a:cs typeface="Arial" charset="0"/>
              </a:rPr>
              <a:t>(Moll &amp; </a:t>
            </a:r>
            <a:r>
              <a:rPr lang="en-GB" sz="1600" i="0" dirty="0" err="1">
                <a:latin typeface="Myriad Web"/>
                <a:cs typeface="Arial" charset="0"/>
              </a:rPr>
              <a:t>Tomasello</a:t>
            </a:r>
            <a:r>
              <a:rPr lang="en-GB" sz="1600" i="0" dirty="0">
                <a:latin typeface="Myriad Web"/>
                <a:cs typeface="Arial" charset="0"/>
              </a:rPr>
              <a:t> 2006: 2-3)</a:t>
            </a:r>
          </a:p>
        </p:txBody>
      </p:sp>
      <p:sp>
        <p:nvSpPr>
          <p:cNvPr id="3" name="Left Brace 2"/>
          <p:cNvSpPr/>
          <p:nvPr/>
        </p:nvSpPr>
        <p:spPr bwMode="auto">
          <a:xfrm>
            <a:off x="4166600" y="620688"/>
            <a:ext cx="576064" cy="266429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95536" y="1701969"/>
            <a:ext cx="3590925" cy="4308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r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how does that work?</a:t>
            </a:r>
            <a:endParaRPr lang="en-GB" sz="1600" i="0" dirty="0">
              <a:latin typeface="Myriad Web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167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9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279307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“</a:t>
            </a:r>
            <a:r>
              <a:rPr lang="en-GB" i="0" dirty="0" smtClean="0">
                <a:latin typeface="Myriad Web"/>
                <a:cs typeface="Arial" charset="0"/>
              </a:rPr>
              <a:t>regular </a:t>
            </a:r>
            <a:r>
              <a:rPr lang="en-GB" i="0" dirty="0">
                <a:latin typeface="Myriad Web"/>
                <a:cs typeface="Arial" charset="0"/>
              </a:rPr>
              <a:t>participation in cooperative, cultural interactions during ontogeny leads children to construct uniquely powerful forms of cognitive representation</a:t>
            </a:r>
            <a:r>
              <a:rPr lang="en-GB" i="0" dirty="0" smtClean="0">
                <a:latin typeface="Myriad Web"/>
                <a:cs typeface="Arial" charset="0"/>
              </a:rPr>
              <a:t>.”</a:t>
            </a:r>
            <a:endParaRPr lang="en-GB" i="0" dirty="0">
              <a:latin typeface="Myriad Web"/>
              <a:cs typeface="Arial" charset="0"/>
            </a:endParaRPr>
          </a:p>
          <a:p>
            <a:pPr algn="r">
              <a:spcAft>
                <a:spcPct val="25000"/>
              </a:spcAft>
              <a:defRPr/>
            </a:pPr>
            <a:r>
              <a:rPr lang="en-GB" sz="1600" i="0" dirty="0">
                <a:latin typeface="Myriad Web"/>
                <a:cs typeface="Arial" charset="0"/>
              </a:rPr>
              <a:t>(Moll &amp; </a:t>
            </a:r>
            <a:r>
              <a:rPr lang="en-GB" sz="1600" i="0" dirty="0" err="1">
                <a:latin typeface="Myriad Web"/>
                <a:cs typeface="Arial" charset="0"/>
              </a:rPr>
              <a:t>Tomasello</a:t>
            </a:r>
            <a:r>
              <a:rPr lang="en-GB" sz="1600" i="0" dirty="0">
                <a:latin typeface="Myriad Web"/>
                <a:cs typeface="Arial" charset="0"/>
              </a:rPr>
              <a:t> 2006: 2-3)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788024" y="3645024"/>
            <a:ext cx="3590925" cy="177741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“</a:t>
            </a:r>
            <a:r>
              <a:rPr lang="en-GB" i="0" dirty="0" smtClean="0">
                <a:latin typeface="Myriad Web"/>
                <a:cs typeface="Arial" charset="0"/>
              </a:rPr>
              <a:t>we </a:t>
            </a:r>
            <a:r>
              <a:rPr lang="en-GB" i="0" dirty="0">
                <a:latin typeface="Myriad Web"/>
                <a:cs typeface="Arial" charset="0"/>
              </a:rPr>
              <a:t>use here a modified version of </a:t>
            </a:r>
            <a:r>
              <a:rPr lang="en-GB" i="0" dirty="0" err="1" smtClean="0">
                <a:latin typeface="Myriad Web"/>
                <a:cs typeface="Arial" charset="0"/>
              </a:rPr>
              <a:t>Bratman</a:t>
            </a:r>
            <a:r>
              <a:rPr lang="en-GB" altLang="ja-JP" i="0" dirty="0" err="1" smtClean="0">
                <a:latin typeface="Myriad Web"/>
                <a:cs typeface="Arial" charset="0"/>
              </a:rPr>
              <a:t>’</a:t>
            </a:r>
            <a:r>
              <a:rPr lang="en-GB" i="0" dirty="0" err="1" smtClean="0">
                <a:latin typeface="Myriad Web"/>
                <a:cs typeface="Arial" charset="0"/>
              </a:rPr>
              <a:t>s</a:t>
            </a:r>
            <a:r>
              <a:rPr lang="en-GB" i="0" dirty="0" smtClean="0">
                <a:latin typeface="Myriad Web"/>
                <a:cs typeface="Arial" charset="0"/>
              </a:rPr>
              <a:t> </a:t>
            </a:r>
            <a:r>
              <a:rPr lang="en-GB" i="0" dirty="0">
                <a:latin typeface="Myriad Web"/>
                <a:cs typeface="Arial" charset="0"/>
              </a:rPr>
              <a:t>(1992) definition of </a:t>
            </a:r>
            <a:r>
              <a:rPr lang="en-GB" altLang="ja-JP" i="0" dirty="0" smtClean="0">
                <a:latin typeface="Myriad Web"/>
                <a:cs typeface="Arial" charset="0"/>
              </a:rPr>
              <a:t>‘</a:t>
            </a:r>
            <a:r>
              <a:rPr lang="en-GB" i="0" dirty="0" smtClean="0">
                <a:latin typeface="Myriad Web"/>
                <a:cs typeface="Arial" charset="0"/>
              </a:rPr>
              <a:t>shared </a:t>
            </a:r>
            <a:r>
              <a:rPr lang="en-GB" i="0" dirty="0">
                <a:latin typeface="Myriad Web"/>
                <a:cs typeface="Arial" charset="0"/>
              </a:rPr>
              <a:t>cooperative </a:t>
            </a:r>
            <a:r>
              <a:rPr lang="en-GB" i="0" dirty="0" smtClean="0">
                <a:latin typeface="Myriad Web"/>
                <a:cs typeface="Arial" charset="0"/>
              </a:rPr>
              <a:t>activities</a:t>
            </a:r>
            <a:r>
              <a:rPr lang="en-GB" altLang="ja-JP" i="0" dirty="0" smtClean="0">
                <a:latin typeface="Myriad Web"/>
                <a:cs typeface="Arial" charset="0"/>
              </a:rPr>
              <a:t>’</a:t>
            </a:r>
            <a:r>
              <a:rPr lang="en-GB" i="0" dirty="0" smtClean="0">
                <a:latin typeface="Myriad Web"/>
                <a:cs typeface="Arial" charset="0"/>
              </a:rPr>
              <a:t>.”  </a:t>
            </a:r>
            <a:endParaRPr lang="en-GB" i="0" dirty="0">
              <a:latin typeface="Myriad Web"/>
              <a:cs typeface="Arial" charset="0"/>
            </a:endParaRPr>
          </a:p>
          <a:p>
            <a:pPr algn="r">
              <a:spcAft>
                <a:spcPct val="25000"/>
              </a:spcAft>
              <a:defRPr/>
            </a:pPr>
            <a:r>
              <a:rPr lang="en-GB" sz="1600" i="0" dirty="0">
                <a:latin typeface="Myriad Web"/>
                <a:cs typeface="Arial" charset="0"/>
              </a:rPr>
              <a:t>(ibid.)</a:t>
            </a:r>
          </a:p>
        </p:txBody>
      </p:sp>
      <p:sp>
        <p:nvSpPr>
          <p:cNvPr id="4" name="Left Brace 3"/>
          <p:cNvSpPr/>
          <p:nvPr/>
        </p:nvSpPr>
        <p:spPr bwMode="auto">
          <a:xfrm>
            <a:off x="4166600" y="620688"/>
            <a:ext cx="576064" cy="266429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5536" y="1701969"/>
            <a:ext cx="3590925" cy="4308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r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how does that work?</a:t>
            </a:r>
            <a:endParaRPr lang="en-GB" sz="1600" i="0" dirty="0">
              <a:latin typeface="Myriad Web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9132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9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279307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“</a:t>
            </a:r>
            <a:r>
              <a:rPr lang="en-GB" i="0" dirty="0" smtClean="0">
                <a:latin typeface="Myriad Web"/>
                <a:cs typeface="Arial" charset="0"/>
              </a:rPr>
              <a:t>regular </a:t>
            </a:r>
            <a:r>
              <a:rPr lang="en-GB" i="0" dirty="0">
                <a:latin typeface="Myriad Web"/>
                <a:cs typeface="Arial" charset="0"/>
              </a:rPr>
              <a:t>participation in cooperative, cultural interactions during ontogeny leads children to construct uniquely powerful forms of cognitive representation</a:t>
            </a:r>
            <a:r>
              <a:rPr lang="en-GB" i="0" dirty="0" smtClean="0">
                <a:latin typeface="Myriad Web"/>
                <a:cs typeface="Arial" charset="0"/>
              </a:rPr>
              <a:t>.”</a:t>
            </a:r>
            <a:endParaRPr lang="en-GB" i="0" dirty="0">
              <a:latin typeface="Myriad Web"/>
              <a:cs typeface="Arial" charset="0"/>
            </a:endParaRPr>
          </a:p>
          <a:p>
            <a:pPr algn="r">
              <a:spcAft>
                <a:spcPct val="25000"/>
              </a:spcAft>
              <a:defRPr/>
            </a:pPr>
            <a:r>
              <a:rPr lang="en-GB" sz="1600" i="0" dirty="0">
                <a:latin typeface="Myriad Web"/>
                <a:cs typeface="Arial" charset="0"/>
              </a:rPr>
              <a:t>(Moll &amp; </a:t>
            </a:r>
            <a:r>
              <a:rPr lang="en-GB" sz="1600" i="0" dirty="0" err="1">
                <a:latin typeface="Myriad Web"/>
                <a:cs typeface="Arial" charset="0"/>
              </a:rPr>
              <a:t>Tomasello</a:t>
            </a:r>
            <a:r>
              <a:rPr lang="en-GB" sz="1600" i="0" dirty="0">
                <a:latin typeface="Myriad Web"/>
                <a:cs typeface="Arial" charset="0"/>
              </a:rPr>
              <a:t> 2006: 2-3)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788024" y="3645024"/>
            <a:ext cx="3590925" cy="177741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“</a:t>
            </a:r>
            <a:r>
              <a:rPr lang="en-GB" i="0" dirty="0" smtClean="0">
                <a:latin typeface="Myriad Web"/>
                <a:cs typeface="Arial" charset="0"/>
              </a:rPr>
              <a:t>we </a:t>
            </a:r>
            <a:r>
              <a:rPr lang="en-GB" i="0" dirty="0">
                <a:latin typeface="Myriad Web"/>
                <a:cs typeface="Arial" charset="0"/>
              </a:rPr>
              <a:t>use here a modified version of </a:t>
            </a:r>
            <a:r>
              <a:rPr lang="en-GB" i="0" dirty="0" err="1" smtClean="0">
                <a:latin typeface="Myriad Web"/>
                <a:cs typeface="Arial" charset="0"/>
              </a:rPr>
              <a:t>Bratman</a:t>
            </a:r>
            <a:r>
              <a:rPr lang="en-GB" altLang="ja-JP" i="0" dirty="0" err="1" smtClean="0">
                <a:latin typeface="Myriad Web"/>
                <a:cs typeface="Arial" charset="0"/>
              </a:rPr>
              <a:t>’</a:t>
            </a:r>
            <a:r>
              <a:rPr lang="en-GB" i="0" dirty="0" err="1" smtClean="0">
                <a:latin typeface="Myriad Web"/>
                <a:cs typeface="Arial" charset="0"/>
              </a:rPr>
              <a:t>s</a:t>
            </a:r>
            <a:r>
              <a:rPr lang="en-GB" i="0" dirty="0" smtClean="0">
                <a:latin typeface="Myriad Web"/>
                <a:cs typeface="Arial" charset="0"/>
              </a:rPr>
              <a:t> </a:t>
            </a:r>
            <a:r>
              <a:rPr lang="en-GB" i="0" dirty="0">
                <a:latin typeface="Myriad Web"/>
                <a:cs typeface="Arial" charset="0"/>
              </a:rPr>
              <a:t>(1992) definition of </a:t>
            </a:r>
            <a:r>
              <a:rPr lang="en-GB" altLang="ja-JP" i="0" dirty="0" smtClean="0">
                <a:latin typeface="Myriad Web"/>
                <a:cs typeface="Arial" charset="0"/>
              </a:rPr>
              <a:t>‘</a:t>
            </a:r>
            <a:r>
              <a:rPr lang="en-GB" i="0" dirty="0" smtClean="0">
                <a:latin typeface="Myriad Web"/>
                <a:cs typeface="Arial" charset="0"/>
              </a:rPr>
              <a:t>shared </a:t>
            </a:r>
            <a:r>
              <a:rPr lang="en-GB" i="0" dirty="0">
                <a:latin typeface="Myriad Web"/>
                <a:cs typeface="Arial" charset="0"/>
              </a:rPr>
              <a:t>cooperative </a:t>
            </a:r>
            <a:r>
              <a:rPr lang="en-GB" i="0" dirty="0" smtClean="0">
                <a:latin typeface="Myriad Web"/>
                <a:cs typeface="Arial" charset="0"/>
              </a:rPr>
              <a:t>activities</a:t>
            </a:r>
            <a:r>
              <a:rPr lang="en-GB" altLang="ja-JP" i="0" dirty="0" smtClean="0">
                <a:latin typeface="Myriad Web"/>
                <a:cs typeface="Arial" charset="0"/>
              </a:rPr>
              <a:t>’</a:t>
            </a:r>
            <a:r>
              <a:rPr lang="en-GB" i="0" dirty="0" smtClean="0">
                <a:latin typeface="Myriad Web"/>
                <a:cs typeface="Arial" charset="0"/>
              </a:rPr>
              <a:t>.”  </a:t>
            </a:r>
            <a:endParaRPr lang="en-GB" i="0" dirty="0">
              <a:latin typeface="Myriad Web"/>
              <a:cs typeface="Arial" charset="0"/>
            </a:endParaRPr>
          </a:p>
          <a:p>
            <a:pPr algn="r">
              <a:spcAft>
                <a:spcPct val="25000"/>
              </a:spcAft>
              <a:defRPr/>
            </a:pPr>
            <a:r>
              <a:rPr lang="en-GB" sz="1600" i="0" dirty="0">
                <a:latin typeface="Myriad Web"/>
                <a:cs typeface="Arial" charset="0"/>
              </a:rPr>
              <a:t>(ibid.)</a:t>
            </a:r>
          </a:p>
        </p:txBody>
      </p:sp>
      <p:sp>
        <p:nvSpPr>
          <p:cNvPr id="4" name="Left Brace 3"/>
          <p:cNvSpPr/>
          <p:nvPr/>
        </p:nvSpPr>
        <p:spPr bwMode="auto">
          <a:xfrm>
            <a:off x="4166600" y="620688"/>
            <a:ext cx="576064" cy="266429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5536" y="1701969"/>
            <a:ext cx="3590925" cy="4308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r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how does that work?</a:t>
            </a:r>
            <a:endParaRPr lang="en-GB" sz="1600" i="0" dirty="0">
              <a:latin typeface="Myriad Web"/>
              <a:cs typeface="Arial" charset="0"/>
            </a:endParaRPr>
          </a:p>
        </p:txBody>
      </p:sp>
      <p:sp>
        <p:nvSpPr>
          <p:cNvPr id="6" name="Left Brace 5"/>
          <p:cNvSpPr/>
          <p:nvPr/>
        </p:nvSpPr>
        <p:spPr bwMode="auto">
          <a:xfrm>
            <a:off x="4166600" y="3645024"/>
            <a:ext cx="576064" cy="158417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67544" y="4222249"/>
            <a:ext cx="3590925" cy="4308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r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not like this!</a:t>
            </a:r>
            <a:endParaRPr lang="en-GB" sz="1600" i="0" dirty="0">
              <a:latin typeface="Myriad Web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450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9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279307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“</a:t>
            </a:r>
            <a:r>
              <a:rPr lang="en-GB" i="0" dirty="0" smtClean="0">
                <a:latin typeface="Myriad Web"/>
                <a:cs typeface="Arial" charset="0"/>
              </a:rPr>
              <a:t>regular </a:t>
            </a:r>
            <a:r>
              <a:rPr lang="en-GB" i="0" dirty="0">
                <a:latin typeface="Myriad Web"/>
                <a:cs typeface="Arial" charset="0"/>
              </a:rPr>
              <a:t>participation in cooperative, cultural interactions during ontogeny leads children to construct uniquely powerful forms of cognitive representation</a:t>
            </a:r>
            <a:r>
              <a:rPr lang="en-GB" i="0" dirty="0" smtClean="0">
                <a:latin typeface="Myriad Web"/>
                <a:cs typeface="Arial" charset="0"/>
              </a:rPr>
              <a:t>.”</a:t>
            </a:r>
            <a:endParaRPr lang="en-GB" i="0" dirty="0">
              <a:latin typeface="Myriad Web"/>
              <a:cs typeface="Arial" charset="0"/>
            </a:endParaRPr>
          </a:p>
          <a:p>
            <a:pPr algn="r">
              <a:spcAft>
                <a:spcPct val="25000"/>
              </a:spcAft>
              <a:defRPr/>
            </a:pPr>
            <a:r>
              <a:rPr lang="en-GB" sz="1600" i="0" dirty="0">
                <a:latin typeface="Myriad Web"/>
                <a:cs typeface="Arial" charset="0"/>
              </a:rPr>
              <a:t>(Moll &amp; </a:t>
            </a:r>
            <a:r>
              <a:rPr lang="en-GB" sz="1600" i="0" dirty="0" err="1">
                <a:latin typeface="Myriad Web"/>
                <a:cs typeface="Arial" charset="0"/>
              </a:rPr>
              <a:t>Tomasello</a:t>
            </a:r>
            <a:r>
              <a:rPr lang="en-GB" sz="1600" i="0" dirty="0">
                <a:latin typeface="Myriad Web"/>
                <a:cs typeface="Arial" charset="0"/>
              </a:rPr>
              <a:t> 2006: 2-3)</a:t>
            </a:r>
          </a:p>
        </p:txBody>
      </p:sp>
      <p:sp>
        <p:nvSpPr>
          <p:cNvPr id="4" name="Left Brace 3"/>
          <p:cNvSpPr/>
          <p:nvPr/>
        </p:nvSpPr>
        <p:spPr bwMode="auto">
          <a:xfrm>
            <a:off x="4166600" y="620688"/>
            <a:ext cx="576064" cy="266429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5536" y="1701969"/>
            <a:ext cx="3590925" cy="430887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r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how does that work?</a:t>
            </a:r>
            <a:endParaRPr lang="en-GB" sz="1600" i="0" dirty="0">
              <a:latin typeface="Myriad Web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380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5" name="Text Box 7"/>
          <p:cNvSpPr txBox="1">
            <a:spLocks noChangeArrowheads="1"/>
          </p:cNvSpPr>
          <p:nvPr/>
        </p:nvSpPr>
        <p:spPr bwMode="auto">
          <a:xfrm>
            <a:off x="2628900" y="3214688"/>
            <a:ext cx="3886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i="0"/>
              <a:t>The problem of opaque means</a:t>
            </a:r>
          </a:p>
        </p:txBody>
      </p:sp>
    </p:spTree>
    <p:extLst>
      <p:ext uri="{BB962C8B-B14F-4D97-AF65-F5344CB8AC3E}">
        <p14:creationId xmlns:p14="http://schemas.microsoft.com/office/powerpoint/2010/main" val="4136838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pic>
        <p:nvPicPr>
          <p:cNvPr id="4" name="Picture 3" descr="table_cat_glass_inv.jpg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3006154"/>
            <a:ext cx="5454399" cy="3679825"/>
          </a:xfrm>
          <a:prstGeom prst="rect">
            <a:avLst/>
          </a:prstGeom>
        </p:spPr>
      </p:pic>
      <p:pic>
        <p:nvPicPr>
          <p:cNvPr id="6" name="Picture 5" descr="ayesha_beatrice_oh_inv.jpg"/>
          <p:cNvPicPr>
            <a:picLocks noChangeAspect="1"/>
          </p:cNvPicPr>
          <p:nvPr/>
        </p:nvPicPr>
        <p:blipFill>
          <a:blip r:embed="rId4" cstate="screen">
            <a:lum bright="5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3505200"/>
            <a:ext cx="2622550" cy="31807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9" name="Text Box 3"/>
          <p:cNvSpPr txBox="1">
            <a:spLocks noChangeArrowheads="1"/>
          </p:cNvSpPr>
          <p:nvPr/>
        </p:nvSpPr>
        <p:spPr bwMode="auto">
          <a:xfrm>
            <a:off x="600075" y="338138"/>
            <a:ext cx="36718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i="0"/>
              <a:t>your-goal-is-my-goal</a:t>
            </a:r>
          </a:p>
        </p:txBody>
      </p:sp>
    </p:spTree>
    <p:extLst>
      <p:ext uri="{BB962C8B-B14F-4D97-AF65-F5344CB8AC3E}">
        <p14:creationId xmlns:p14="http://schemas.microsoft.com/office/powerpoint/2010/main" val="1575369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Text Box 2"/>
          <p:cNvSpPr txBox="1">
            <a:spLocks noChangeArrowheads="1"/>
          </p:cNvSpPr>
          <p:nvPr/>
        </p:nvSpPr>
        <p:spPr bwMode="auto">
          <a:xfrm>
            <a:off x="600075" y="981075"/>
            <a:ext cx="3671888" cy="466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i="0" dirty="0"/>
              <a:t>1. We are about to engage in some joint </a:t>
            </a:r>
            <a:r>
              <a:rPr lang="en-GB" i="0" dirty="0" smtClean="0"/>
              <a:t>action* </a:t>
            </a:r>
            <a:r>
              <a:rPr lang="en-GB" i="0" dirty="0"/>
              <a:t>or other</a:t>
            </a:r>
          </a:p>
          <a:p>
            <a:pPr>
              <a:spcBef>
                <a:spcPct val="50000"/>
              </a:spcBef>
            </a:pPr>
            <a:r>
              <a:rPr lang="en-GB" i="0" dirty="0"/>
              <a:t>2. </a:t>
            </a:r>
            <a:r>
              <a:rPr lang="en-GB" i="0" dirty="0" smtClean="0"/>
              <a:t>I am not about to change my goal.</a:t>
            </a:r>
            <a:endParaRPr lang="en-GB" i="0" dirty="0"/>
          </a:p>
          <a:p>
            <a:pPr>
              <a:spcBef>
                <a:spcPct val="50000"/>
              </a:spcBef>
            </a:pPr>
            <a:r>
              <a:rPr lang="en-GB" i="0" dirty="0" smtClean="0"/>
              <a:t>Therefore</a:t>
            </a:r>
            <a:r>
              <a:rPr lang="en-GB" i="0" dirty="0"/>
              <a:t>:</a:t>
            </a:r>
          </a:p>
          <a:p>
            <a:pPr>
              <a:spcBef>
                <a:spcPct val="50000"/>
              </a:spcBef>
            </a:pPr>
            <a:r>
              <a:rPr lang="en-GB" i="0" dirty="0" smtClean="0"/>
              <a:t>3. Your actions also will be directed to this goal.</a:t>
            </a:r>
          </a:p>
          <a:p>
            <a:pPr>
              <a:spcBef>
                <a:spcPct val="50000"/>
              </a:spcBef>
            </a:pPr>
            <a:endParaRPr lang="en-GB" i="0" dirty="0"/>
          </a:p>
          <a:p>
            <a:pPr>
              <a:spcBef>
                <a:spcPct val="50000"/>
              </a:spcBef>
            </a:pPr>
            <a:r>
              <a:rPr lang="en-GB" i="0" dirty="0" smtClean="0"/>
              <a:t>[*in the minimal sense associated with distributive goals]</a:t>
            </a:r>
            <a:endParaRPr lang="en-GB" i="0" dirty="0"/>
          </a:p>
        </p:txBody>
      </p:sp>
      <p:sp>
        <p:nvSpPr>
          <p:cNvPr id="854019" name="Text Box 3"/>
          <p:cNvSpPr txBox="1">
            <a:spLocks noChangeArrowheads="1"/>
          </p:cNvSpPr>
          <p:nvPr/>
        </p:nvSpPr>
        <p:spPr bwMode="auto">
          <a:xfrm>
            <a:off x="600075" y="338138"/>
            <a:ext cx="36718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i="0"/>
              <a:t>your-goal-is-my-goal</a:t>
            </a:r>
          </a:p>
        </p:txBody>
      </p:sp>
    </p:spTree>
    <p:extLst>
      <p:ext uri="{BB962C8B-B14F-4D97-AF65-F5344CB8AC3E}">
        <p14:creationId xmlns:p14="http://schemas.microsoft.com/office/powerpoint/2010/main" val="1589524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Text Box 2"/>
          <p:cNvSpPr txBox="1">
            <a:spLocks noChangeArrowheads="1"/>
          </p:cNvSpPr>
          <p:nvPr/>
        </p:nvSpPr>
        <p:spPr bwMode="auto">
          <a:xfrm>
            <a:off x="600075" y="2780928"/>
            <a:ext cx="2171725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/>
              <a:t>understanding goals</a:t>
            </a:r>
            <a:endParaRPr lang="en-GB" i="0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239852" y="2780928"/>
            <a:ext cx="1872207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/>
              <a:t>capacity to share goals</a:t>
            </a:r>
            <a:endParaRPr lang="en-GB" i="0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580112" y="2780928"/>
            <a:ext cx="3107829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/>
              <a:t>understanding communicative intent</a:t>
            </a:r>
            <a:endParaRPr lang="en-GB" i="0" dirty="0"/>
          </a:p>
        </p:txBody>
      </p:sp>
    </p:spTree>
    <p:extLst>
      <p:ext uri="{BB962C8B-B14F-4D97-AF65-F5344CB8AC3E}">
        <p14:creationId xmlns:p14="http://schemas.microsoft.com/office/powerpoint/2010/main" val="1925528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764704"/>
            <a:ext cx="2808312" cy="2110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764704"/>
            <a:ext cx="2941489" cy="208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2852936"/>
            <a:ext cx="3982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smtClean="0"/>
              <a:t>Hare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(2004)</a:t>
            </a:r>
            <a:endParaRPr lang="en-US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1595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failed reach</a:t>
            </a:r>
            <a:endParaRPr lang="en-US" i="0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260648"/>
            <a:ext cx="838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point</a:t>
            </a:r>
            <a:endParaRPr lang="en-US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292080" y="4509120"/>
            <a:ext cx="792088" cy="576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080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764704"/>
            <a:ext cx="2808312" cy="2110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764704"/>
            <a:ext cx="2941489" cy="208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2852936"/>
            <a:ext cx="3982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smtClean="0"/>
              <a:t>Hare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(2004)</a:t>
            </a:r>
            <a:endParaRPr lang="en-US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1595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failed reach</a:t>
            </a:r>
            <a:endParaRPr lang="en-US" i="0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260648"/>
            <a:ext cx="838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point</a:t>
            </a:r>
            <a:endParaRPr lang="en-US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292080" y="4509120"/>
            <a:ext cx="792088" cy="576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732128"/>
            <a:ext cx="806489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“to </a:t>
            </a:r>
            <a:r>
              <a:rPr lang="en-US" i="0" dirty="0"/>
              <a:t>understand pointing, the subject needs to understand more than the individual goal-directed </a:t>
            </a:r>
            <a:r>
              <a:rPr lang="en-US" i="0" dirty="0" err="1"/>
              <a:t>behaviour</a:t>
            </a:r>
            <a:r>
              <a:rPr lang="en-US" i="0" dirty="0"/>
              <a:t>. She needs to understand </a:t>
            </a:r>
            <a:r>
              <a:rPr lang="en-US" i="0" dirty="0" smtClean="0"/>
              <a:t>that ... </a:t>
            </a:r>
            <a:r>
              <a:rPr lang="en-US" i="0" dirty="0"/>
              <a:t>the other attempts to communicate to her </a:t>
            </a:r>
            <a:r>
              <a:rPr lang="en-US" i="0" dirty="0" smtClean="0"/>
              <a:t>...  </a:t>
            </a:r>
            <a:r>
              <a:rPr lang="en-US" i="0" dirty="0"/>
              <a:t>and </a:t>
            </a:r>
            <a:r>
              <a:rPr lang="en-US" i="0" dirty="0" smtClean="0"/>
              <a:t>... the </a:t>
            </a:r>
            <a:r>
              <a:rPr lang="en-US" i="0" dirty="0"/>
              <a:t>communicative intention behind the </a:t>
            </a:r>
            <a:r>
              <a:rPr lang="en-US" i="0" dirty="0" smtClean="0"/>
              <a:t>gesture” 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Tomsello</a:t>
            </a:r>
            <a:r>
              <a:rPr lang="en-US" i="0" dirty="0" smtClean="0"/>
              <a:t> 2007)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744503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561" y="3645024"/>
            <a:ext cx="2652295" cy="236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3968" y="3717032"/>
            <a:ext cx="2652295" cy="2362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292080" y="4509120"/>
            <a:ext cx="792088" cy="576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6021288"/>
            <a:ext cx="3419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err="1" smtClean="0"/>
              <a:t>Leekam</a:t>
            </a:r>
            <a:r>
              <a:rPr lang="en-US" i="0" dirty="0" smtClean="0"/>
              <a:t> et al (2010)</a:t>
            </a:r>
            <a:endParaRPr lang="en-US" i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3" y="764704"/>
            <a:ext cx="2808312" cy="2110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764704"/>
            <a:ext cx="2941489" cy="2088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44008" y="2852936"/>
            <a:ext cx="3982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smtClean="0"/>
              <a:t>Hare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(2004)</a:t>
            </a:r>
            <a:endParaRPr lang="en-US" i="0" dirty="0"/>
          </a:p>
        </p:txBody>
      </p:sp>
      <p:sp>
        <p:nvSpPr>
          <p:cNvPr id="13" name="TextBox 12"/>
          <p:cNvSpPr txBox="1"/>
          <p:nvPr/>
        </p:nvSpPr>
        <p:spPr>
          <a:xfrm>
            <a:off x="1403648" y="260648"/>
            <a:ext cx="1595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failed reach</a:t>
            </a:r>
            <a:endParaRPr lang="en-US" i="0" dirty="0"/>
          </a:p>
        </p:txBody>
      </p:sp>
      <p:sp>
        <p:nvSpPr>
          <p:cNvPr id="14" name="TextBox 13"/>
          <p:cNvSpPr txBox="1"/>
          <p:nvPr/>
        </p:nvSpPr>
        <p:spPr>
          <a:xfrm>
            <a:off x="5220072" y="260648"/>
            <a:ext cx="838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point</a:t>
            </a:r>
            <a:endParaRPr lang="en-US" i="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323528" y="332656"/>
            <a:ext cx="8388424" cy="3456384"/>
          </a:xfrm>
          <a:prstGeom prst="rect">
            <a:avLst/>
          </a:prstGeom>
          <a:solidFill>
            <a:srgbClr val="000000">
              <a:alpha val="7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4126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561" y="3645024"/>
            <a:ext cx="2652295" cy="236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3968" y="3717032"/>
            <a:ext cx="2652295" cy="2362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292080" y="4509120"/>
            <a:ext cx="792088" cy="576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6021288"/>
            <a:ext cx="3419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err="1" smtClean="0"/>
              <a:t>Leekam</a:t>
            </a:r>
            <a:r>
              <a:rPr lang="en-US" i="0" dirty="0" smtClean="0"/>
              <a:t> et al (2010)</a:t>
            </a:r>
            <a:endParaRPr lang="en-US" i="0" dirty="0"/>
          </a:p>
        </p:txBody>
      </p:sp>
      <p:sp>
        <p:nvSpPr>
          <p:cNvPr id="2" name="Rectangle 1"/>
          <p:cNvSpPr/>
          <p:nvPr/>
        </p:nvSpPr>
        <p:spPr>
          <a:xfrm>
            <a:off x="755576" y="836712"/>
            <a:ext cx="70567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“the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adult’s social cues conveyed her communicative intent, which in turn encouraged the child to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‘see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through the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sign’. “</a:t>
            </a:r>
          </a:p>
          <a:p>
            <a:pPr algn="r"/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Leekam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, Solomon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Teoh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2010:118)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8913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Text Box 2"/>
          <p:cNvSpPr txBox="1">
            <a:spLocks noChangeArrowheads="1"/>
          </p:cNvSpPr>
          <p:nvPr/>
        </p:nvSpPr>
        <p:spPr bwMode="auto">
          <a:xfrm>
            <a:off x="600075" y="2780928"/>
            <a:ext cx="2171725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/>
              <a:t>understanding goals</a:t>
            </a:r>
            <a:endParaRPr lang="en-GB" i="0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239852" y="2780928"/>
            <a:ext cx="1872207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/>
              <a:t>capacity to share goals</a:t>
            </a:r>
            <a:endParaRPr lang="en-GB" i="0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580112" y="2780928"/>
            <a:ext cx="3107829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/>
              <a:t>understanding communicative intent</a:t>
            </a:r>
            <a:endParaRPr lang="en-GB" i="0" dirty="0"/>
          </a:p>
        </p:txBody>
      </p:sp>
    </p:spTree>
    <p:extLst>
      <p:ext uri="{BB962C8B-B14F-4D97-AF65-F5344CB8AC3E}">
        <p14:creationId xmlns:p14="http://schemas.microsoft.com/office/powerpoint/2010/main" val="1688826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520331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28657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rot="21296030">
            <a:off x="6755122" y="1052736"/>
            <a:ext cx="648072" cy="4320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</a:t>
            </a:r>
            <a:r>
              <a:rPr lang="en-US" i="0" dirty="0" smtClean="0">
                <a:solidFill>
                  <a:schemeClr val="tx1"/>
                </a:solidFill>
              </a:rPr>
              <a:t>goal</a:t>
            </a:r>
            <a:r>
              <a:rPr lang="en-US" i="0" dirty="0" smtClean="0"/>
              <a:t> (or goals) to which it is directed?</a:t>
            </a:r>
            <a:endParaRPr lang="en-US" i="0" dirty="0"/>
          </a:p>
        </p:txBody>
      </p:sp>
      <p:pic>
        <p:nvPicPr>
          <p:cNvPr id="4" name="Picture 3" descr="table_cat_glass_inv.jpg"/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3006154"/>
            <a:ext cx="5454399" cy="3679825"/>
          </a:xfrm>
          <a:prstGeom prst="rect">
            <a:avLst/>
          </a:prstGeom>
        </p:spPr>
      </p:pic>
      <p:pic>
        <p:nvPicPr>
          <p:cNvPr id="6" name="Picture 5" descr="ayesha_beatrice_oh_inv.jpg"/>
          <p:cNvPicPr>
            <a:picLocks noChangeAspect="1"/>
          </p:cNvPicPr>
          <p:nvPr/>
        </p:nvPicPr>
        <p:blipFill>
          <a:blip r:embed="rId4" cstate="screen">
            <a:lum bright="5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3505200"/>
            <a:ext cx="2622550" cy="31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462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 intentionally’</a:t>
            </a:r>
          </a:p>
        </p:txBody>
      </p:sp>
    </p:spTree>
    <p:extLst>
      <p:ext uri="{BB962C8B-B14F-4D97-AF65-F5344CB8AC3E}">
        <p14:creationId xmlns:p14="http://schemas.microsoft.com/office/powerpoint/2010/main" val="23495342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Notched Right Arrow 4"/>
          <p:cNvSpPr/>
          <p:nvPr/>
        </p:nvSpPr>
        <p:spPr bwMode="auto">
          <a:xfrm>
            <a:off x="163348" y="3407545"/>
            <a:ext cx="609600" cy="381000"/>
          </a:xfrm>
          <a:prstGeom prst="notchedRightArrow">
            <a:avLst>
              <a:gd name="adj1" fmla="val 50000"/>
              <a:gd name="adj2" fmla="val 7586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 intentionally’</a:t>
            </a:r>
          </a:p>
        </p:txBody>
      </p:sp>
    </p:spTree>
    <p:extLst>
      <p:ext uri="{BB962C8B-B14F-4D97-AF65-F5344CB8AC3E}">
        <p14:creationId xmlns:p14="http://schemas.microsoft.com/office/powerpoint/2010/main" val="23164223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893947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9544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Text Box 2"/>
          <p:cNvSpPr txBox="1">
            <a:spLocks noChangeArrowheads="1"/>
          </p:cNvSpPr>
          <p:nvPr/>
        </p:nvSpPr>
        <p:spPr bwMode="auto">
          <a:xfrm>
            <a:off x="600075" y="981075"/>
            <a:ext cx="3671888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i="0" dirty="0" smtClean="0"/>
              <a:t>Teleological </a:t>
            </a:r>
            <a:r>
              <a:rPr lang="en-GB" i="0" dirty="0"/>
              <a:t>and referential action interpretation “rely on different kinds of action understanding” </a:t>
            </a:r>
            <a:endParaRPr lang="en-GB" i="0" dirty="0" smtClean="0"/>
          </a:p>
          <a:p>
            <a:pPr>
              <a:spcBef>
                <a:spcPct val="50000"/>
              </a:spcBef>
            </a:pPr>
            <a:r>
              <a:rPr lang="en-GB" i="0" dirty="0" smtClean="0"/>
              <a:t>... </a:t>
            </a:r>
          </a:p>
          <a:p>
            <a:pPr>
              <a:spcBef>
                <a:spcPct val="50000"/>
              </a:spcBef>
            </a:pPr>
            <a:r>
              <a:rPr lang="en-GB" i="0" dirty="0" smtClean="0"/>
              <a:t>they </a:t>
            </a:r>
            <a:r>
              <a:rPr lang="en-GB" i="0" dirty="0"/>
              <a:t>are initially two distinct “action interpretation </a:t>
            </a:r>
            <a:r>
              <a:rPr lang="en-GB" i="0" dirty="0" smtClean="0"/>
              <a:t>systems” </a:t>
            </a:r>
          </a:p>
          <a:p>
            <a:pPr algn="r">
              <a:spcBef>
                <a:spcPct val="50000"/>
              </a:spcBef>
            </a:pPr>
            <a:r>
              <a:rPr lang="en-GB" i="0" dirty="0"/>
              <a:t>(</a:t>
            </a:r>
            <a:r>
              <a:rPr lang="en-GB" i="0" dirty="0" err="1"/>
              <a:t>Csibra</a:t>
            </a:r>
            <a:r>
              <a:rPr lang="en-GB" i="0" dirty="0"/>
              <a:t>, 2003: </a:t>
            </a:r>
            <a:r>
              <a:rPr lang="en-GB" i="0" dirty="0" smtClean="0"/>
              <a:t>546)</a:t>
            </a:r>
            <a:endParaRPr lang="en-GB" i="0" dirty="0"/>
          </a:p>
        </p:txBody>
      </p:sp>
      <p:sp>
        <p:nvSpPr>
          <p:cNvPr id="854019" name="Text Box 3"/>
          <p:cNvSpPr txBox="1">
            <a:spLocks noChangeArrowheads="1"/>
          </p:cNvSpPr>
          <p:nvPr/>
        </p:nvSpPr>
        <p:spPr bwMode="auto">
          <a:xfrm>
            <a:off x="600075" y="338138"/>
            <a:ext cx="36718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i="0" dirty="0" smtClean="0"/>
              <a:t>Contrast with </a:t>
            </a:r>
            <a:r>
              <a:rPr lang="en-GB" b="1" i="0" dirty="0" err="1" smtClean="0"/>
              <a:t>Csibra</a:t>
            </a:r>
            <a:endParaRPr lang="en-GB" b="1" i="0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860032" y="981075"/>
            <a:ext cx="3671888" cy="195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i="0" dirty="0"/>
              <a:t> “referential expectation may also originate from conceiving gaze shifts as communicative </a:t>
            </a:r>
            <a:r>
              <a:rPr lang="en-GB" i="0" dirty="0" smtClean="0"/>
              <a:t>acts”</a:t>
            </a:r>
          </a:p>
          <a:p>
            <a:pPr algn="r">
              <a:spcBef>
                <a:spcPct val="50000"/>
              </a:spcBef>
            </a:pPr>
            <a:r>
              <a:rPr lang="en-GB" i="0" dirty="0" smtClean="0"/>
              <a:t>(</a:t>
            </a:r>
            <a:r>
              <a:rPr lang="en-GB" i="0" dirty="0" err="1"/>
              <a:t>Csibra</a:t>
            </a:r>
            <a:r>
              <a:rPr lang="en-GB" i="0" dirty="0"/>
              <a:t>, 2003</a:t>
            </a:r>
            <a:r>
              <a:rPr lang="en-GB" i="0" dirty="0" smtClean="0"/>
              <a:t>)</a:t>
            </a:r>
            <a:endParaRPr lang="en-GB" i="0" dirty="0"/>
          </a:p>
        </p:txBody>
      </p:sp>
    </p:spTree>
    <p:extLst>
      <p:ext uri="{BB962C8B-B14F-4D97-AF65-F5344CB8AC3E}">
        <p14:creationId xmlns:p14="http://schemas.microsoft.com/office/powerpoint/2010/main" val="1564389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4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9552" y="260648"/>
            <a:ext cx="3672408" cy="4834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would normally occur partly as a consequence of 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it.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43608" y="5300188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8" name="Left Brace 7"/>
          <p:cNvSpPr/>
          <p:nvPr/>
        </p:nvSpPr>
        <p:spPr bwMode="auto">
          <a:xfrm>
            <a:off x="4166600" y="620688"/>
            <a:ext cx="576064" cy="338437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932040" y="765522"/>
            <a:ext cx="3672408" cy="3167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</a:t>
            </a:r>
            <a:r>
              <a:rPr lang="en-GB" i="0" dirty="0">
                <a:cs typeface="Arial" charset="0"/>
              </a:rPr>
              <a:t>agent expects each of the other agents </a:t>
            </a:r>
            <a:r>
              <a:rPr lang="en-GB" i="0" dirty="0" smtClean="0">
                <a:cs typeface="Arial" charset="0"/>
              </a:rPr>
              <a:t>to </a:t>
            </a:r>
            <a:r>
              <a:rPr lang="en-GB" i="0" dirty="0">
                <a:cs typeface="Arial" charset="0"/>
              </a:rPr>
              <a:t>perform </a:t>
            </a:r>
            <a:r>
              <a:rPr lang="en-GB" i="0" dirty="0" smtClean="0">
                <a:cs typeface="Arial" charset="0"/>
              </a:rPr>
              <a:t>activities directed to the goal.</a:t>
            </a:r>
          </a:p>
          <a:p>
            <a:pPr>
              <a:spcBef>
                <a:spcPts val="22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agent expects the goal to occur as a common effect of all their goal-directed actions.</a:t>
            </a:r>
            <a:endParaRPr lang="en-GB" i="0" dirty="0">
              <a:cs typeface="Arial" charset="0"/>
            </a:endParaRPr>
          </a:p>
        </p:txBody>
      </p:sp>
      <p:sp>
        <p:nvSpPr>
          <p:cNvPr id="10" name="Left Brace 9"/>
          <p:cNvSpPr/>
          <p:nvPr/>
        </p:nvSpPr>
        <p:spPr bwMode="auto">
          <a:xfrm flipH="1">
            <a:off x="3851920" y="1988840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95536" y="5373216"/>
            <a:ext cx="3456384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491880" y="5949280"/>
            <a:ext cx="2088232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shared goal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395536" y="6021288"/>
            <a:ext cx="828092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74783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2138" y="2503845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“the unique aspects of human cognition ... were driven by, or even constituted by, social co</a:t>
            </a:r>
            <a:r>
              <a:rPr lang="en-US" i="0" dirty="0" smtClean="0"/>
              <a:t>-operation”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2007)</a:t>
            </a:r>
            <a:endParaRPr lang="en-US" i="0" dirty="0"/>
          </a:p>
        </p:txBody>
      </p:sp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18" y="1988840"/>
            <a:ext cx="1840634" cy="2088232"/>
          </a:xfrm>
          <a:prstGeom prst="rect">
            <a:avLst/>
          </a:prstGeom>
        </p:spPr>
      </p:pic>
      <p:pic>
        <p:nvPicPr>
          <p:cNvPr id="7" name="Picture 6" descr="moll.jpg"/>
          <p:cNvPicPr>
            <a:picLocks noChangeAspect="1"/>
          </p:cNvPicPr>
          <p:nvPr/>
        </p:nvPicPr>
        <p:blipFill rotWithShape="1"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86" b="100000" l="15842" r="100000">
                        <a14:foregroundMark x1="51485" y1="20619" x2="73267" y2="38144"/>
                        <a14:foregroundMark x1="69307" y1="7216" x2="69307" y2="29897"/>
                        <a14:foregroundMark x1="66337" y1="93814" x2="64356" y2="98969"/>
                        <a14:backgroundMark x1="41584" y1="67010" x2="41584" y2="60825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2028001"/>
            <a:ext cx="1920001" cy="1832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7164288" y="1993636"/>
            <a:ext cx="1944216" cy="186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806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2138" y="2503845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“the unique aspects of human cognition ... were driven by, or even constituted by, social co</a:t>
            </a:r>
            <a:r>
              <a:rPr lang="en-US" i="0" dirty="0" smtClean="0"/>
              <a:t>-operation”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2007)</a:t>
            </a:r>
            <a:endParaRPr lang="en-US" i="0" dirty="0"/>
          </a:p>
        </p:txBody>
      </p:sp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18" y="1988840"/>
            <a:ext cx="1840634" cy="2088232"/>
          </a:xfrm>
          <a:prstGeom prst="rect">
            <a:avLst/>
          </a:prstGeom>
        </p:spPr>
      </p:pic>
      <p:pic>
        <p:nvPicPr>
          <p:cNvPr id="7" name="Picture 6" descr="moll.jpg"/>
          <p:cNvPicPr>
            <a:picLocks noChangeAspect="1"/>
          </p:cNvPicPr>
          <p:nvPr/>
        </p:nvPicPr>
        <p:blipFill rotWithShape="1"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86" b="100000" l="15842" r="100000">
                        <a14:foregroundMark x1="51485" y1="20619" x2="73267" y2="38144"/>
                        <a14:foregroundMark x1="69307" y1="7216" x2="69307" y2="29897"/>
                        <a14:foregroundMark x1="66337" y1="93814" x2="64356" y2="98969"/>
                        <a14:backgroundMark x1="41584" y1="67010" x2="41584" y2="60825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2028001"/>
            <a:ext cx="1920001" cy="18320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2138" y="4596224"/>
            <a:ext cx="45559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</a:t>
            </a:r>
            <a:r>
              <a:rPr lang="en-US" i="0" dirty="0"/>
              <a:t>perception, action, and cognition are grounded in social interaction … </a:t>
            </a:r>
            <a:r>
              <a:rPr lang="en-US" i="0" dirty="0" smtClean="0"/>
              <a:t>hallmarks </a:t>
            </a:r>
            <a:r>
              <a:rPr lang="en-US" i="0" dirty="0"/>
              <a:t>of </a:t>
            </a:r>
            <a:r>
              <a:rPr lang="en-US" i="0" dirty="0" smtClean="0"/>
              <a:t>individual </a:t>
            </a:r>
            <a:r>
              <a:rPr lang="en-US" i="0" dirty="0"/>
              <a:t>cognition originated through the need to interact with </a:t>
            </a:r>
            <a:r>
              <a:rPr lang="en-US" i="0" dirty="0" smtClean="0"/>
              <a:t>others”</a:t>
            </a:r>
            <a:endParaRPr lang="en-US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screen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6012161" y="4509120"/>
            <a:ext cx="1651000" cy="1902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screen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1942"/>
          <a:stretch/>
        </p:blipFill>
        <p:spPr>
          <a:xfrm flipH="1">
            <a:off x="7092280" y="4437112"/>
            <a:ext cx="1800200" cy="19791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7164288" y="1993636"/>
            <a:ext cx="1944216" cy="186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3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 rot="21540000">
            <a:off x="1047256" y="4949684"/>
            <a:ext cx="1607190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 rot="60000">
            <a:off x="611560" y="3204483"/>
            <a:ext cx="1897768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21432859">
            <a:off x="2745152" y="2852936"/>
            <a:ext cx="2232248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2138" y="2503845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“the unique aspects of human cognition ... were </a:t>
            </a:r>
            <a:r>
              <a:rPr lang="en-US" i="0" dirty="0">
                <a:solidFill>
                  <a:schemeClr val="tx1"/>
                </a:solidFill>
              </a:rPr>
              <a:t>driven by, or even constituted by, </a:t>
            </a:r>
            <a:r>
              <a:rPr lang="en-US" i="0" dirty="0"/>
              <a:t>social co</a:t>
            </a:r>
            <a:r>
              <a:rPr lang="en-US" i="0" dirty="0" smtClean="0"/>
              <a:t>-operation”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2007)</a:t>
            </a:r>
            <a:endParaRPr lang="en-US" i="0" dirty="0"/>
          </a:p>
        </p:txBody>
      </p:sp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18" y="1988840"/>
            <a:ext cx="1840634" cy="2088232"/>
          </a:xfrm>
          <a:prstGeom prst="rect">
            <a:avLst/>
          </a:prstGeom>
        </p:spPr>
      </p:pic>
      <p:pic>
        <p:nvPicPr>
          <p:cNvPr id="7" name="Picture 6" descr="moll.jpg"/>
          <p:cNvPicPr>
            <a:picLocks noChangeAspect="1"/>
          </p:cNvPicPr>
          <p:nvPr/>
        </p:nvPicPr>
        <p:blipFill rotWithShape="1"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86" b="100000" l="15842" r="100000">
                        <a14:foregroundMark x1="51485" y1="20619" x2="73267" y2="38144"/>
                        <a14:foregroundMark x1="69307" y1="7216" x2="69307" y2="29897"/>
                        <a14:foregroundMark x1="66337" y1="93814" x2="64356" y2="98969"/>
                        <a14:backgroundMark x1="41584" y1="67010" x2="41584" y2="60825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2028001"/>
            <a:ext cx="1920001" cy="18320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2138" y="4596224"/>
            <a:ext cx="45559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</a:t>
            </a:r>
            <a:r>
              <a:rPr lang="en-US" i="0" dirty="0"/>
              <a:t>perception, action, and cognition are </a:t>
            </a:r>
            <a:r>
              <a:rPr lang="en-US" i="0" dirty="0">
                <a:solidFill>
                  <a:schemeClr val="tx1"/>
                </a:solidFill>
              </a:rPr>
              <a:t>grounded</a:t>
            </a:r>
            <a:r>
              <a:rPr lang="en-US" i="0" dirty="0"/>
              <a:t> </a:t>
            </a:r>
            <a:r>
              <a:rPr lang="en-US" i="0" dirty="0">
                <a:solidFill>
                  <a:schemeClr val="tx1"/>
                </a:solidFill>
              </a:rPr>
              <a:t>in</a:t>
            </a:r>
            <a:r>
              <a:rPr lang="en-US" i="0" dirty="0"/>
              <a:t> social interaction … </a:t>
            </a:r>
            <a:r>
              <a:rPr lang="en-US" i="0" dirty="0" smtClean="0"/>
              <a:t>hallmarks </a:t>
            </a:r>
            <a:r>
              <a:rPr lang="en-US" i="0" dirty="0"/>
              <a:t>of </a:t>
            </a:r>
            <a:r>
              <a:rPr lang="en-US" i="0" dirty="0" smtClean="0"/>
              <a:t>individual </a:t>
            </a:r>
            <a:r>
              <a:rPr lang="en-US" i="0" dirty="0"/>
              <a:t>cognition originated through the need to interact with </a:t>
            </a:r>
            <a:r>
              <a:rPr lang="en-US" i="0" dirty="0" smtClean="0"/>
              <a:t>others”</a:t>
            </a:r>
            <a:endParaRPr lang="en-US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screen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6012161" y="4509120"/>
            <a:ext cx="1651000" cy="1902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screen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1942"/>
          <a:stretch/>
        </p:blipFill>
        <p:spPr>
          <a:xfrm flipH="1">
            <a:off x="7092280" y="4437112"/>
            <a:ext cx="1800200" cy="19791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7164288" y="1993636"/>
            <a:ext cx="1944216" cy="186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77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sp>
        <p:nvSpPr>
          <p:cNvPr id="2" name="TextBox 1"/>
          <p:cNvSpPr txBox="1"/>
          <p:nvPr/>
        </p:nvSpPr>
        <p:spPr>
          <a:xfrm>
            <a:off x="3707904" y="692696"/>
            <a:ext cx="17794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an individual</a:t>
            </a:r>
            <a:endParaRPr lang="en-US" i="0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4139952" y="1196752"/>
            <a:ext cx="792088" cy="144016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Freeform 7"/>
          <p:cNvSpPr/>
          <p:nvPr/>
        </p:nvSpPr>
        <p:spPr>
          <a:xfrm>
            <a:off x="4211960" y="1124744"/>
            <a:ext cx="362868" cy="544338"/>
          </a:xfrm>
          <a:custGeom>
            <a:avLst/>
            <a:gdLst>
              <a:gd name="connsiteX0" fmla="*/ 0 w 362868"/>
              <a:gd name="connsiteY0" fmla="*/ 442276 h 544338"/>
              <a:gd name="connsiteX1" fmla="*/ 136076 w 362868"/>
              <a:gd name="connsiteY1" fmla="*/ 7 h 544338"/>
              <a:gd name="connsiteX2" fmla="*/ 147415 w 362868"/>
              <a:gd name="connsiteY2" fmla="*/ 430936 h 544338"/>
              <a:gd name="connsiteX3" fmla="*/ 362868 w 362868"/>
              <a:gd name="connsiteY3" fmla="*/ 544338 h 54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68" h="544338">
                <a:moveTo>
                  <a:pt x="0" y="442276"/>
                </a:moveTo>
                <a:cubicBezTo>
                  <a:pt x="55753" y="222086"/>
                  <a:pt x="111507" y="1897"/>
                  <a:pt x="136076" y="7"/>
                </a:cubicBezTo>
                <a:cubicBezTo>
                  <a:pt x="160645" y="-1883"/>
                  <a:pt x="109616" y="340214"/>
                  <a:pt x="147415" y="430936"/>
                </a:cubicBezTo>
                <a:cubicBezTo>
                  <a:pt x="185214" y="521658"/>
                  <a:pt x="362868" y="544338"/>
                  <a:pt x="362868" y="544338"/>
                </a:cubicBezTo>
              </a:path>
            </a:pathLst>
          </a:custGeom>
          <a:ln w="38100" cmpd="sng">
            <a:solidFill>
              <a:srgbClr val="FFFFFF"/>
            </a:solidFill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7292230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Human social cognition, including full-blown theory of mind cognition, is built on capacities for joint action and their exercise.</a:t>
            </a:r>
          </a:p>
        </p:txBody>
      </p:sp>
      <p:sp>
        <p:nvSpPr>
          <p:cNvPr id="2" name="Rectangle 1"/>
          <p:cNvSpPr/>
          <p:nvPr/>
        </p:nvSpPr>
        <p:spPr>
          <a:xfrm>
            <a:off x="592138" y="2503845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“the unique aspects of human cognition ... were driven by, or even constituted by, social co</a:t>
            </a:r>
            <a:r>
              <a:rPr lang="en-US" i="0" dirty="0" smtClean="0"/>
              <a:t>-operation”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2007)</a:t>
            </a:r>
            <a:endParaRPr lang="en-US" i="0" dirty="0"/>
          </a:p>
        </p:txBody>
      </p:sp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18" y="1988840"/>
            <a:ext cx="1840634" cy="2088232"/>
          </a:xfrm>
          <a:prstGeom prst="rect">
            <a:avLst/>
          </a:prstGeom>
        </p:spPr>
      </p:pic>
      <p:pic>
        <p:nvPicPr>
          <p:cNvPr id="7" name="Picture 6" descr="moll.jpg"/>
          <p:cNvPicPr>
            <a:picLocks noChangeAspect="1"/>
          </p:cNvPicPr>
          <p:nvPr/>
        </p:nvPicPr>
        <p:blipFill rotWithShape="1"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86" b="100000" l="15842" r="100000">
                        <a14:foregroundMark x1="51485" y1="20619" x2="73267" y2="38144"/>
                        <a14:foregroundMark x1="69307" y1="7216" x2="69307" y2="29897"/>
                        <a14:foregroundMark x1="66337" y1="93814" x2="64356" y2="98969"/>
                        <a14:backgroundMark x1="41584" y1="67010" x2="41584" y2="60825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2028001"/>
            <a:ext cx="1920001" cy="18320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2138" y="4596224"/>
            <a:ext cx="45559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</a:t>
            </a:r>
            <a:r>
              <a:rPr lang="en-US" i="0" dirty="0"/>
              <a:t>perception, action, and cognition are grounded in social interaction … </a:t>
            </a:r>
            <a:r>
              <a:rPr lang="en-US" i="0" dirty="0" smtClean="0"/>
              <a:t>hallmarks </a:t>
            </a:r>
            <a:r>
              <a:rPr lang="en-US" i="0" dirty="0"/>
              <a:t>of </a:t>
            </a:r>
            <a:r>
              <a:rPr lang="en-US" i="0" dirty="0" smtClean="0"/>
              <a:t>individual </a:t>
            </a:r>
            <a:r>
              <a:rPr lang="en-US" i="0" dirty="0"/>
              <a:t>cognition originated through the need to interact with </a:t>
            </a:r>
            <a:r>
              <a:rPr lang="en-US" i="0" dirty="0" smtClean="0"/>
              <a:t>others”</a:t>
            </a:r>
            <a:endParaRPr lang="en-US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screen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6012161" y="4509120"/>
            <a:ext cx="1651000" cy="1902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screen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1942"/>
          <a:stretch/>
        </p:blipFill>
        <p:spPr>
          <a:xfrm flipH="1">
            <a:off x="7092280" y="4437112"/>
            <a:ext cx="1800200" cy="19791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7164288" y="1993636"/>
            <a:ext cx="1944216" cy="186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570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7292230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Human social cognition, including full-blown theory of mind cognition, is built on capacities for joint action and their exercise.</a:t>
            </a:r>
          </a:p>
        </p:txBody>
      </p:sp>
      <p:sp>
        <p:nvSpPr>
          <p:cNvPr id="2" name="Rectangle 1"/>
          <p:cNvSpPr/>
          <p:nvPr/>
        </p:nvSpPr>
        <p:spPr>
          <a:xfrm>
            <a:off x="592138" y="2503845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“the unique aspects of human cognition ... were driven by, or even constituted by, social co</a:t>
            </a:r>
            <a:r>
              <a:rPr lang="en-US" i="0" dirty="0" smtClean="0"/>
              <a:t>-operation”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2007)</a:t>
            </a:r>
            <a:endParaRPr lang="en-US" i="0" dirty="0"/>
          </a:p>
        </p:txBody>
      </p:sp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818" y="1988840"/>
            <a:ext cx="1840634" cy="2088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63" b="100000" l="0" r="88202">
                        <a14:foregroundMark x1="65169" y1="39496" x2="58427" y2="42017"/>
                        <a14:foregroundMark x1="49438" y1="11765" x2="39326" y2="11765"/>
                        <a14:foregroundMark x1="52809" y1="8403" x2="47191" y2="9244"/>
                        <a14:foregroundMark x1="58989" y1="11765" x2="57303" y2="13445"/>
                        <a14:foregroundMark x1="19101" y1="83193" x2="16292" y2="90756"/>
                        <a14:foregroundMark x1="9551" y1="93277" x2="21910" y2="94958"/>
                        <a14:foregroundMark x1="7865" y1="99160" x2="7865" y2="99160"/>
                        <a14:foregroundMark x1="62921" y1="97479" x2="64607" y2="991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64288" y="1993636"/>
            <a:ext cx="1944216" cy="1866428"/>
          </a:xfrm>
          <a:prstGeom prst="rect">
            <a:avLst/>
          </a:prstGeom>
        </p:spPr>
      </p:pic>
      <p:pic>
        <p:nvPicPr>
          <p:cNvPr id="7" name="Picture 6" descr="moll.jpg"/>
          <p:cNvPicPr>
            <a:picLocks noChangeAspect="1"/>
          </p:cNvPicPr>
          <p:nvPr/>
        </p:nvPicPr>
        <p:blipFill rotWithShape="1">
          <a:blip r:embed="rId7" cstate="screen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186" b="100000" l="15842" r="100000">
                        <a14:foregroundMark x1="51485" y1="20619" x2="73267" y2="38144"/>
                        <a14:foregroundMark x1="69307" y1="7216" x2="69307" y2="29897"/>
                        <a14:foregroundMark x1="66337" y1="93814" x2="64356" y2="98969"/>
                        <a14:backgroundMark x1="41584" y1="67010" x2="41584" y2="60825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2028001"/>
            <a:ext cx="1920001" cy="18320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2138" y="4596224"/>
            <a:ext cx="45559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</a:t>
            </a:r>
            <a:r>
              <a:rPr lang="en-US" i="0" dirty="0"/>
              <a:t>perception, action, and cognition are grounded in social interaction … </a:t>
            </a:r>
            <a:r>
              <a:rPr lang="en-US" i="0" dirty="0" smtClean="0"/>
              <a:t>hallmarks </a:t>
            </a:r>
            <a:r>
              <a:rPr lang="en-US" i="0" dirty="0"/>
              <a:t>of </a:t>
            </a:r>
            <a:r>
              <a:rPr lang="en-US" i="0" dirty="0" smtClean="0"/>
              <a:t>individual </a:t>
            </a:r>
            <a:r>
              <a:rPr lang="en-US" i="0" dirty="0"/>
              <a:t>cognition originated through the need to interact with </a:t>
            </a:r>
            <a:r>
              <a:rPr lang="en-US" i="0" dirty="0" smtClean="0"/>
              <a:t>others”</a:t>
            </a:r>
            <a:endParaRPr lang="en-US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screen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6012161" y="4509120"/>
            <a:ext cx="1651000" cy="1902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 cstate="screen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1942"/>
          <a:stretch/>
        </p:blipFill>
        <p:spPr>
          <a:xfrm flipH="1">
            <a:off x="7092280" y="4437112"/>
            <a:ext cx="1800200" cy="19791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07504" y="1916832"/>
            <a:ext cx="9036496" cy="4680520"/>
          </a:xfrm>
          <a:prstGeom prst="rect">
            <a:avLst/>
          </a:prstGeom>
          <a:solidFill>
            <a:schemeClr val="tx1">
              <a:alpha val="5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87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7292230" cy="3423630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Human social cognition, including full-blown theory of mind cognition, is built on capacities for joint action and their exercise</a:t>
            </a:r>
            <a:r>
              <a:rPr lang="en-US" i="0" dirty="0" smtClean="0"/>
              <a:t>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Objections</a:t>
            </a:r>
          </a:p>
          <a:p>
            <a:pPr marL="714375" indent="-714375">
              <a:spcBef>
                <a:spcPts val="1100"/>
              </a:spcBef>
              <a:tabLst>
                <a:tab pos="0" algn="l"/>
                <a:tab pos="363538" algn="l"/>
                <a:tab pos="714375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	</a:t>
            </a:r>
            <a:r>
              <a:rPr lang="en-US" i="0" dirty="0" smtClean="0"/>
              <a:t>1.	Full-blown theory of mind cognition comes before joint action</a:t>
            </a:r>
          </a:p>
          <a:p>
            <a:pPr marL="714375" indent="-714375">
              <a:spcBef>
                <a:spcPts val="1100"/>
              </a:spcBef>
              <a:tabLst>
                <a:tab pos="0" algn="l"/>
                <a:tab pos="363538" algn="l"/>
                <a:tab pos="714375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	</a:t>
            </a:r>
            <a:r>
              <a:rPr lang="en-US" i="0" dirty="0" smtClean="0"/>
              <a:t>2.	Joint action presupposes full-blown theory of mind cognition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43703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3789040"/>
            <a:ext cx="9144000" cy="5040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0000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 </a:t>
            </a: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3212976"/>
            <a:ext cx="9144000" cy="86409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7292230" cy="3423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Human social cognition, including full-blown theory of mind cognition, is built on capacities for joint action and their exercise</a:t>
            </a:r>
            <a:r>
              <a:rPr lang="en-US" i="0" dirty="0" smtClean="0"/>
              <a:t>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Objections</a:t>
            </a:r>
          </a:p>
          <a:p>
            <a:pPr marL="714375" indent="-714375">
              <a:spcBef>
                <a:spcPts val="1100"/>
              </a:spcBef>
              <a:tabLst>
                <a:tab pos="0" algn="l"/>
                <a:tab pos="363538" algn="l"/>
                <a:tab pos="714375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	</a:t>
            </a:r>
            <a:r>
              <a:rPr lang="en-US" i="0" dirty="0" smtClean="0"/>
              <a:t>1.	Full-blown theory of mind cognition comes before joint action</a:t>
            </a:r>
          </a:p>
          <a:p>
            <a:pPr marL="714375" indent="-714375">
              <a:spcBef>
                <a:spcPts val="1100"/>
              </a:spcBef>
              <a:tabLst>
                <a:tab pos="0" algn="l"/>
                <a:tab pos="363538" algn="l"/>
                <a:tab pos="714375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solidFill>
                  <a:schemeClr val="tx1"/>
                </a:solidFill>
              </a:rPr>
              <a:t>	</a:t>
            </a:r>
            <a:r>
              <a:rPr lang="en-US" i="0" dirty="0" smtClean="0">
                <a:solidFill>
                  <a:schemeClr val="tx1"/>
                </a:solidFill>
              </a:rPr>
              <a:t>2.	Joint action presupposes full-blown theory of mind cognition</a:t>
            </a: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35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729223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Human social cognition, including full-blown theory of mind cognition, is built on capacities for joint action and their exercise</a:t>
            </a:r>
            <a:r>
              <a:rPr lang="en-US" i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102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75656" y="2132856"/>
            <a:ext cx="4608513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third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131840" y="2941860"/>
            <a:ext cx="5400600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67000"/>
                    </a:schemeClr>
                  </a:glow>
                </a:effectLst>
              </a:rPr>
              <a:t>half</a:t>
            </a: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 part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3059832" y="3284984"/>
            <a:ext cx="3024336" cy="1152128"/>
          </a:xfrm>
          <a:prstGeom prst="line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27000">
              <a:schemeClr val="bg1">
                <a:alpha val="67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18699090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2. I intend that we J in accordance with and because of la, lb, and meshing subplans of la and lb;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 </a:t>
            </a: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3. 1 and 2 are common knowledge between us</a:t>
            </a:r>
            <a:r>
              <a:rPr lang="ja-JP" altLang="en-GB" i="0">
                <a:latin typeface="Arial"/>
                <a:cs typeface="Arial" charset="0"/>
              </a:rPr>
              <a:t>”</a:t>
            </a:r>
            <a:r>
              <a:rPr lang="en-GB" i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(Bratman 1993: View 4)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cs typeface="Arial" charset="0"/>
              </a:rPr>
              <a:t>{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others</a:t>
            </a:r>
            <a:r>
              <a:rPr lang="ja-JP" alt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ial"/>
                <a:cs typeface="Arial" charset="0"/>
              </a:rPr>
              <a:t>’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 knowledge of intentions about intentions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endParaRPr lang="en-GB" b="1" i="0" dirty="0" smtClean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</p:spTree>
    <p:extLst>
      <p:ext uri="{BB962C8B-B14F-4D97-AF65-F5344CB8AC3E}">
        <p14:creationId xmlns:p14="http://schemas.microsoft.com/office/powerpoint/2010/main" val="3030219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endParaRPr lang="en-GB" b="1" i="0" dirty="0" smtClean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/>
            </a:r>
            <a:br>
              <a:rPr lang="en-GB" i="0" u="sng" dirty="0">
                <a:solidFill>
                  <a:schemeClr val="bg2"/>
                </a:solidFill>
                <a:cs typeface="Arial" charset="0"/>
              </a:rPr>
            </a:br>
            <a:endParaRPr lang="en-GB" i="0" u="sng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and (b) you intend that we J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2. I intend that we J in accordance with and because of la,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, and meshing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subplans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of la and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Bratman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1993: View 4)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Intentions about intentions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{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Knowledge of others</a:t>
            </a:r>
            <a:r>
              <a:rPr lang="ja-JP" altLang="en-GB" i="0" dirty="0">
                <a:solidFill>
                  <a:schemeClr val="bg1">
                    <a:alpha val="33000"/>
                  </a:schemeClr>
                </a:solidFill>
                <a:effectLst/>
                <a:latin typeface="Arial"/>
                <a:cs typeface="Arial" charset="0"/>
              </a:rPr>
              <a:t>’</a:t>
            </a:r>
            <a:r>
              <a:rPr lang="en-GB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 knowledge of intentions about intentions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0" y="3284984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92869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279307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“</a:t>
            </a:r>
            <a:r>
              <a:rPr lang="en-GB" i="0" dirty="0" smtClean="0">
                <a:latin typeface="Myriad Web"/>
                <a:cs typeface="Arial" charset="0"/>
              </a:rPr>
              <a:t>regular </a:t>
            </a:r>
            <a:r>
              <a:rPr lang="en-GB" i="0" dirty="0">
                <a:latin typeface="Myriad Web"/>
                <a:cs typeface="Arial" charset="0"/>
              </a:rPr>
              <a:t>participation in cooperative, cultural interactions during ontogeny leads children to construct uniquely powerful forms of cognitive representation</a:t>
            </a:r>
            <a:r>
              <a:rPr lang="en-GB" i="0" dirty="0" smtClean="0">
                <a:latin typeface="Myriad Web"/>
                <a:cs typeface="Arial" charset="0"/>
              </a:rPr>
              <a:t>.”</a:t>
            </a:r>
            <a:endParaRPr lang="en-GB" i="0" dirty="0">
              <a:latin typeface="Myriad Web"/>
              <a:cs typeface="Arial" charset="0"/>
            </a:endParaRPr>
          </a:p>
          <a:p>
            <a:pPr algn="r">
              <a:spcAft>
                <a:spcPct val="25000"/>
              </a:spcAft>
              <a:defRPr/>
            </a:pPr>
            <a:r>
              <a:rPr lang="en-GB" sz="1600" i="0" dirty="0">
                <a:latin typeface="Myriad Web"/>
                <a:cs typeface="Arial" charset="0"/>
              </a:rPr>
              <a:t>(Moll &amp; </a:t>
            </a:r>
            <a:r>
              <a:rPr lang="en-GB" sz="1600" i="0" dirty="0" err="1">
                <a:latin typeface="Myriad Web"/>
                <a:cs typeface="Arial" charset="0"/>
              </a:rPr>
              <a:t>Tomasello</a:t>
            </a:r>
            <a:r>
              <a:rPr lang="en-GB" sz="1600" i="0" dirty="0">
                <a:latin typeface="Myriad Web"/>
                <a:cs typeface="Arial" charset="0"/>
              </a:rPr>
              <a:t> 2006: 2-3)</a:t>
            </a:r>
          </a:p>
        </p:txBody>
      </p:sp>
      <p:pic>
        <p:nvPicPr>
          <p:cNvPr id="6" name="Picture 5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83568" y="332656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83568" y="1340768"/>
            <a:ext cx="3744416" cy="2088232"/>
          </a:xfrm>
          <a:prstGeom prst="rect">
            <a:avLst/>
          </a:prstGeom>
          <a:solidFill>
            <a:srgbClr val="000000">
              <a:alpha val="5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 rot="5400000">
            <a:off x="2245432" y="886408"/>
            <a:ext cx="3212976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9880372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endParaRPr lang="en-GB" b="1" i="0" dirty="0" smtClean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/>
            </a:r>
            <a:br>
              <a:rPr lang="en-GB" i="0" u="sng" dirty="0">
                <a:solidFill>
                  <a:schemeClr val="bg2"/>
                </a:solidFill>
                <a:cs typeface="Arial" charset="0"/>
              </a:rPr>
            </a:br>
            <a:endParaRPr lang="en-GB" i="0" u="sng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and (b) you intend that we J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2. I intend that we J in accordance with and because of la,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, and meshing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subplans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of la and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Bratman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1993: View 4)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Intentions about intentions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{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Knowledge of others</a:t>
            </a:r>
            <a:r>
              <a:rPr lang="ja-JP" altLang="en-GB" i="0" dirty="0">
                <a:solidFill>
                  <a:schemeClr val="bg1">
                    <a:alpha val="33000"/>
                  </a:schemeClr>
                </a:solidFill>
                <a:effectLst/>
                <a:latin typeface="Arial"/>
                <a:cs typeface="Arial" charset="0"/>
              </a:rPr>
              <a:t>’</a:t>
            </a:r>
            <a:r>
              <a:rPr lang="en-GB" i="0" dirty="0">
                <a:solidFill>
                  <a:schemeClr val="bg1">
                    <a:alpha val="33000"/>
                  </a:schemeClr>
                </a:solidFill>
                <a:effectLst/>
                <a:cs typeface="Arial" charset="0"/>
              </a:rPr>
              <a:t> knowledge of intentions about intentions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0" y="5373216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92869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2793072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“</a:t>
            </a:r>
            <a:r>
              <a:rPr lang="en-GB" i="0" dirty="0" smtClean="0">
                <a:latin typeface="Myriad Web"/>
                <a:cs typeface="Arial" charset="0"/>
              </a:rPr>
              <a:t>regular </a:t>
            </a:r>
            <a:r>
              <a:rPr lang="en-GB" i="0" dirty="0">
                <a:latin typeface="Myriad Web"/>
                <a:cs typeface="Arial" charset="0"/>
              </a:rPr>
              <a:t>participation in cooperative, cultural interactions during ontogeny leads children to construct uniquely powerful forms of cognitive representation</a:t>
            </a:r>
            <a:r>
              <a:rPr lang="en-GB" i="0" dirty="0" smtClean="0">
                <a:latin typeface="Myriad Web"/>
                <a:cs typeface="Arial" charset="0"/>
              </a:rPr>
              <a:t>.”</a:t>
            </a:r>
            <a:endParaRPr lang="en-GB" i="0" dirty="0">
              <a:latin typeface="Myriad Web"/>
              <a:cs typeface="Arial" charset="0"/>
            </a:endParaRPr>
          </a:p>
          <a:p>
            <a:pPr algn="r">
              <a:spcAft>
                <a:spcPct val="25000"/>
              </a:spcAft>
              <a:defRPr/>
            </a:pPr>
            <a:r>
              <a:rPr lang="en-GB" sz="1600" i="0" dirty="0">
                <a:latin typeface="Myriad Web"/>
                <a:cs typeface="Arial" charset="0"/>
              </a:rPr>
              <a:t>(Moll &amp; </a:t>
            </a:r>
            <a:r>
              <a:rPr lang="en-GB" sz="1600" i="0" dirty="0" err="1">
                <a:latin typeface="Myriad Web"/>
                <a:cs typeface="Arial" charset="0"/>
              </a:rPr>
              <a:t>Tomasello</a:t>
            </a:r>
            <a:r>
              <a:rPr lang="en-GB" sz="1600" i="0" dirty="0">
                <a:latin typeface="Myriad Web"/>
                <a:cs typeface="Arial" charset="0"/>
              </a:rPr>
              <a:t> 2006: 2-3)</a:t>
            </a:r>
          </a:p>
        </p:txBody>
      </p:sp>
      <p:pic>
        <p:nvPicPr>
          <p:cNvPr id="6" name="Picture 5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683568" y="332656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83568" y="1340768"/>
            <a:ext cx="3744416" cy="2088232"/>
          </a:xfrm>
          <a:prstGeom prst="rect">
            <a:avLst/>
          </a:prstGeom>
          <a:solidFill>
            <a:srgbClr val="000000">
              <a:alpha val="5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 rot="5400000">
            <a:off x="1129308" y="2002532"/>
            <a:ext cx="5445224" cy="144016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788024" y="3645024"/>
            <a:ext cx="3590925" cy="177741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altLang="ja-JP" i="0" dirty="0" smtClean="0">
                <a:latin typeface="Myriad Web"/>
                <a:cs typeface="Arial" charset="0"/>
              </a:rPr>
              <a:t>“</a:t>
            </a:r>
            <a:r>
              <a:rPr lang="en-GB" i="0" dirty="0" smtClean="0">
                <a:latin typeface="Myriad Web"/>
                <a:cs typeface="Arial" charset="0"/>
              </a:rPr>
              <a:t>we </a:t>
            </a:r>
            <a:r>
              <a:rPr lang="en-GB" i="0" dirty="0">
                <a:latin typeface="Myriad Web"/>
                <a:cs typeface="Arial" charset="0"/>
              </a:rPr>
              <a:t>use here a modified version of </a:t>
            </a:r>
            <a:r>
              <a:rPr lang="en-GB" i="0" dirty="0" err="1" smtClean="0">
                <a:latin typeface="Myriad Web"/>
                <a:cs typeface="Arial" charset="0"/>
              </a:rPr>
              <a:t>Bratman</a:t>
            </a:r>
            <a:r>
              <a:rPr lang="en-GB" altLang="ja-JP" i="0" dirty="0" err="1" smtClean="0">
                <a:latin typeface="Myriad Web"/>
                <a:cs typeface="Arial" charset="0"/>
              </a:rPr>
              <a:t>’</a:t>
            </a:r>
            <a:r>
              <a:rPr lang="en-GB" i="0" dirty="0" err="1" smtClean="0">
                <a:latin typeface="Myriad Web"/>
                <a:cs typeface="Arial" charset="0"/>
              </a:rPr>
              <a:t>s</a:t>
            </a:r>
            <a:r>
              <a:rPr lang="en-GB" i="0" dirty="0" smtClean="0">
                <a:latin typeface="Myriad Web"/>
                <a:cs typeface="Arial" charset="0"/>
              </a:rPr>
              <a:t> </a:t>
            </a:r>
            <a:r>
              <a:rPr lang="en-GB" i="0" dirty="0">
                <a:latin typeface="Myriad Web"/>
                <a:cs typeface="Arial" charset="0"/>
              </a:rPr>
              <a:t>(1992) definition of </a:t>
            </a:r>
            <a:r>
              <a:rPr lang="en-GB" altLang="ja-JP" i="0" dirty="0" smtClean="0">
                <a:latin typeface="Myriad Web"/>
                <a:cs typeface="Arial" charset="0"/>
              </a:rPr>
              <a:t>‘</a:t>
            </a:r>
            <a:r>
              <a:rPr lang="en-GB" i="0" dirty="0" smtClean="0">
                <a:latin typeface="Myriad Web"/>
                <a:cs typeface="Arial" charset="0"/>
              </a:rPr>
              <a:t>shared </a:t>
            </a:r>
            <a:r>
              <a:rPr lang="en-GB" i="0" dirty="0">
                <a:latin typeface="Myriad Web"/>
                <a:cs typeface="Arial" charset="0"/>
              </a:rPr>
              <a:t>cooperative </a:t>
            </a:r>
            <a:r>
              <a:rPr lang="en-GB" i="0" dirty="0" smtClean="0">
                <a:latin typeface="Myriad Web"/>
                <a:cs typeface="Arial" charset="0"/>
              </a:rPr>
              <a:t>activities</a:t>
            </a:r>
            <a:r>
              <a:rPr lang="en-GB" altLang="ja-JP" i="0" dirty="0" smtClean="0">
                <a:latin typeface="Myriad Web"/>
                <a:cs typeface="Arial" charset="0"/>
              </a:rPr>
              <a:t>’</a:t>
            </a:r>
            <a:r>
              <a:rPr lang="en-GB" i="0" dirty="0" smtClean="0">
                <a:latin typeface="Myriad Web"/>
                <a:cs typeface="Arial" charset="0"/>
              </a:rPr>
              <a:t>.”  </a:t>
            </a:r>
            <a:endParaRPr lang="en-GB" i="0" dirty="0">
              <a:latin typeface="Myriad Web"/>
              <a:cs typeface="Arial" charset="0"/>
            </a:endParaRPr>
          </a:p>
          <a:p>
            <a:pPr algn="r">
              <a:spcAft>
                <a:spcPct val="25000"/>
              </a:spcAft>
              <a:defRPr/>
            </a:pPr>
            <a:r>
              <a:rPr lang="en-GB" sz="1600" i="0" dirty="0">
                <a:latin typeface="Myriad Web"/>
                <a:cs typeface="Arial" charset="0"/>
              </a:rPr>
              <a:t>(ibid.)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788024" y="3284984"/>
            <a:ext cx="3744416" cy="288032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539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2. I intend that we J in accordance with and because of la, lb, and meshing subplans of la and lb;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 </a:t>
            </a: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3. 1 and 2 are common knowledge between us</a:t>
            </a:r>
            <a:r>
              <a:rPr lang="ja-JP" altLang="en-GB" i="0">
                <a:latin typeface="Arial"/>
                <a:cs typeface="Arial" charset="0"/>
              </a:rPr>
              <a:t>”</a:t>
            </a:r>
            <a:r>
              <a:rPr lang="en-GB" i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(Bratman 1993: View 4)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cs typeface="Arial" charset="0"/>
              </a:rPr>
              <a:t>{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others</a:t>
            </a:r>
            <a:r>
              <a:rPr lang="ja-JP" alt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ial"/>
                <a:cs typeface="Arial" charset="0"/>
              </a:rPr>
              <a:t>’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 knowledge of intentions about intentions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endParaRPr lang="en-GB" b="1" i="0" dirty="0" smtClean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</p:spTree>
    <p:extLst>
      <p:ext uri="{BB962C8B-B14F-4D97-AF65-F5344CB8AC3E}">
        <p14:creationId xmlns:p14="http://schemas.microsoft.com/office/powerpoint/2010/main" val="33531393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34060</TotalTime>
  <Words>4531</Words>
  <Application>Microsoft Macintosh PowerPoint</Application>
  <PresentationFormat>On-screen Show (4:3)</PresentationFormat>
  <Paragraphs>663</Paragraphs>
  <Slides>111</Slides>
  <Notes>76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1284</cp:revision>
  <cp:lastPrinted>2010-12-06T14:44:01Z</cp:lastPrinted>
  <dcterms:created xsi:type="dcterms:W3CDTF">2010-11-22T10:27:15Z</dcterms:created>
  <dcterms:modified xsi:type="dcterms:W3CDTF">2011-02-08T16:06:02Z</dcterms:modified>
  <cp:category/>
</cp:coreProperties>
</file>